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2"/>
  </p:sldIdLst>
  <p:sldSz cx="9906000" cy="6858000" type="A4"/>
  <p:notesSz cx="9926638" cy="6797675"/>
  <p:defaultTextStyle>
    <a:defPPr>
      <a:defRPr lang="en-US"/>
    </a:defPPr>
    <a:lvl1pPr marL="0" algn="l" defTabSz="95758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793" algn="l" defTabSz="95758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585" algn="l" defTabSz="95758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378" algn="l" defTabSz="95758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171" algn="l" defTabSz="95758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3964" algn="l" defTabSz="95758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2758" algn="l" defTabSz="95758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1551" algn="l" defTabSz="95758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0343" algn="l" defTabSz="95758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800" userDrawn="1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8F2FF"/>
    <a:srgbClr val="FFDFD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620" autoAdjust="0"/>
    <p:restoredTop sz="98048" autoAdjust="0"/>
  </p:normalViewPr>
  <p:slideViewPr>
    <p:cSldViewPr snapToGrid="0">
      <p:cViewPr varScale="1">
        <p:scale>
          <a:sx n="74" d="100"/>
          <a:sy n="74" d="100"/>
        </p:scale>
        <p:origin x="-1746" y="-102"/>
      </p:cViewPr>
      <p:guideLst>
        <p:guide orient="horz" pos="3429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19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0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12B-FE3A-4489-8A27-D0616595BA50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14E5-0F36-420E-AD0A-D1F470C3A0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12B-FE3A-4489-8A27-D0616595BA50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14E5-0F36-420E-AD0A-D1F470C3A0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5624" y="384175"/>
            <a:ext cx="3119702" cy="81930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76" y="384175"/>
            <a:ext cx="9197446" cy="81930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12B-FE3A-4489-8A27-D0616595BA50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14E5-0F36-420E-AD0A-D1F470C3A0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12B-FE3A-4489-8A27-D0616595BA50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14E5-0F36-420E-AD0A-D1F470C3A0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2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85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7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55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4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25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1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195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080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12B-FE3A-4489-8A27-D0616595BA50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14E5-0F36-420E-AD0A-D1F470C3A0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78" y="2239963"/>
            <a:ext cx="6158574" cy="633730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6751" y="2239963"/>
            <a:ext cx="6158574" cy="633730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12B-FE3A-4489-8A27-D0616595BA50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14E5-0F36-420E-AD0A-D1F470C3A0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50" indent="0">
              <a:buNone/>
              <a:defRPr sz="2100" b="1"/>
            </a:lvl2pPr>
            <a:lvl3pPr marL="957700" indent="0">
              <a:buNone/>
              <a:defRPr sz="1900" b="1"/>
            </a:lvl3pPr>
            <a:lvl4pPr marL="1436551" indent="0">
              <a:buNone/>
              <a:defRPr sz="1600" b="1"/>
            </a:lvl4pPr>
            <a:lvl5pPr marL="1915402" indent="0">
              <a:buNone/>
              <a:defRPr sz="1600" b="1"/>
            </a:lvl5pPr>
            <a:lvl6pPr marL="2394252" indent="0">
              <a:buNone/>
              <a:defRPr sz="1600" b="1"/>
            </a:lvl6pPr>
            <a:lvl7pPr marL="2873102" indent="0">
              <a:buNone/>
              <a:defRPr sz="1600" b="1"/>
            </a:lvl7pPr>
            <a:lvl8pPr marL="3351952" indent="0">
              <a:buNone/>
              <a:defRPr sz="1600" b="1"/>
            </a:lvl8pPr>
            <a:lvl9pPr marL="38308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50" indent="0">
              <a:buNone/>
              <a:defRPr sz="2100" b="1"/>
            </a:lvl2pPr>
            <a:lvl3pPr marL="957700" indent="0">
              <a:buNone/>
              <a:defRPr sz="1900" b="1"/>
            </a:lvl3pPr>
            <a:lvl4pPr marL="1436551" indent="0">
              <a:buNone/>
              <a:defRPr sz="1600" b="1"/>
            </a:lvl4pPr>
            <a:lvl5pPr marL="1915402" indent="0">
              <a:buNone/>
              <a:defRPr sz="1600" b="1"/>
            </a:lvl5pPr>
            <a:lvl6pPr marL="2394252" indent="0">
              <a:buNone/>
              <a:defRPr sz="1600" b="1"/>
            </a:lvl6pPr>
            <a:lvl7pPr marL="2873102" indent="0">
              <a:buNone/>
              <a:defRPr sz="1600" b="1"/>
            </a:lvl7pPr>
            <a:lvl8pPr marL="3351952" indent="0">
              <a:buNone/>
              <a:defRPr sz="1600" b="1"/>
            </a:lvl8pPr>
            <a:lvl9pPr marL="38308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12B-FE3A-4489-8A27-D0616595BA50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14E5-0F36-420E-AD0A-D1F470C3A0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12B-FE3A-4489-8A27-D0616595BA50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14E5-0F36-420E-AD0A-D1F470C3A0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12B-FE3A-4489-8A27-D0616595BA50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14E5-0F36-420E-AD0A-D1F470C3A0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850" indent="0">
              <a:buNone/>
              <a:defRPr sz="1300"/>
            </a:lvl2pPr>
            <a:lvl3pPr marL="957700" indent="0">
              <a:buNone/>
              <a:defRPr sz="1000"/>
            </a:lvl3pPr>
            <a:lvl4pPr marL="1436551" indent="0">
              <a:buNone/>
              <a:defRPr sz="1000"/>
            </a:lvl4pPr>
            <a:lvl5pPr marL="1915402" indent="0">
              <a:buNone/>
              <a:defRPr sz="1000"/>
            </a:lvl5pPr>
            <a:lvl6pPr marL="2394252" indent="0">
              <a:buNone/>
              <a:defRPr sz="1000"/>
            </a:lvl6pPr>
            <a:lvl7pPr marL="2873102" indent="0">
              <a:buNone/>
              <a:defRPr sz="1000"/>
            </a:lvl7pPr>
            <a:lvl8pPr marL="3351952" indent="0">
              <a:buNone/>
              <a:defRPr sz="1000"/>
            </a:lvl8pPr>
            <a:lvl9pPr marL="38308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12B-FE3A-4489-8A27-D0616595BA50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14E5-0F36-420E-AD0A-D1F470C3A0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850" indent="0">
              <a:buNone/>
              <a:defRPr sz="2900"/>
            </a:lvl2pPr>
            <a:lvl3pPr marL="957700" indent="0">
              <a:buNone/>
              <a:defRPr sz="2500"/>
            </a:lvl3pPr>
            <a:lvl4pPr marL="1436551" indent="0">
              <a:buNone/>
              <a:defRPr sz="2100"/>
            </a:lvl4pPr>
            <a:lvl5pPr marL="1915402" indent="0">
              <a:buNone/>
              <a:defRPr sz="2100"/>
            </a:lvl5pPr>
            <a:lvl6pPr marL="2394252" indent="0">
              <a:buNone/>
              <a:defRPr sz="2100"/>
            </a:lvl6pPr>
            <a:lvl7pPr marL="2873102" indent="0">
              <a:buNone/>
              <a:defRPr sz="2100"/>
            </a:lvl7pPr>
            <a:lvl8pPr marL="3351952" indent="0">
              <a:buNone/>
              <a:defRPr sz="2100"/>
            </a:lvl8pPr>
            <a:lvl9pPr marL="3830803" indent="0">
              <a:buNone/>
              <a:defRPr sz="2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850" indent="0">
              <a:buNone/>
              <a:defRPr sz="1300"/>
            </a:lvl2pPr>
            <a:lvl3pPr marL="957700" indent="0">
              <a:buNone/>
              <a:defRPr sz="1000"/>
            </a:lvl3pPr>
            <a:lvl4pPr marL="1436551" indent="0">
              <a:buNone/>
              <a:defRPr sz="1000"/>
            </a:lvl4pPr>
            <a:lvl5pPr marL="1915402" indent="0">
              <a:buNone/>
              <a:defRPr sz="1000"/>
            </a:lvl5pPr>
            <a:lvl6pPr marL="2394252" indent="0">
              <a:buNone/>
              <a:defRPr sz="1000"/>
            </a:lvl6pPr>
            <a:lvl7pPr marL="2873102" indent="0">
              <a:buNone/>
              <a:defRPr sz="1000"/>
            </a:lvl7pPr>
            <a:lvl8pPr marL="3351952" indent="0">
              <a:buNone/>
              <a:defRPr sz="1000"/>
            </a:lvl8pPr>
            <a:lvl9pPr marL="38308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12B-FE3A-4489-8A27-D0616595BA50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614E5-0F36-420E-AD0A-D1F470C3A0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5770" tIns="47886" rIns="95770" bIns="4788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5770" tIns="47886" rIns="95770" bIns="4788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5770" tIns="47886" rIns="95770" bIns="4788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E312B-FE3A-4489-8A27-D0616595BA50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lIns="95770" tIns="47886" rIns="95770" bIns="4788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5770" tIns="47886" rIns="95770" bIns="4788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614E5-0F36-420E-AD0A-D1F470C3A0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577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38" indent="-359138" algn="l" defTabSz="95770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132" indent="-299281" algn="l" defTabSz="957700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126" indent="-239425" algn="l" defTabSz="957700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5976" indent="-239425" algn="l" defTabSz="9577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826" indent="-239425" algn="l" defTabSz="957700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677" indent="-239425" algn="l" defTabSz="95770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527" indent="-239425" algn="l" defTabSz="95770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379" indent="-239425" algn="l" defTabSz="95770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229" indent="-239425" algn="l" defTabSz="95770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77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50" algn="l" defTabSz="9577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700" algn="l" defTabSz="9577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551" algn="l" defTabSz="9577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402" algn="l" defTabSz="9577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252" algn="l" defTabSz="9577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102" algn="l" defTabSz="9577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1952" algn="l" defTabSz="9577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0803" algn="l" defTabSz="9577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" name="Straight Connector 78">
            <a:extLst>
              <a:ext uri="{FF2B5EF4-FFF2-40B4-BE49-F238E27FC236}">
                <a16:creationId xmlns="" xmlns:a16="http://schemas.microsoft.com/office/drawing/2014/main" id="{CE207373-EBC8-7622-733C-247802B36E61}"/>
              </a:ext>
            </a:extLst>
          </p:cNvPr>
          <p:cNvCxnSpPr>
            <a:cxnSpLocks/>
          </p:cNvCxnSpPr>
          <p:nvPr/>
        </p:nvCxnSpPr>
        <p:spPr>
          <a:xfrm>
            <a:off x="2159553" y="1780268"/>
            <a:ext cx="1408985" cy="1559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4" name="Straight Arrow Connector 143">
            <a:extLst>
              <a:ext uri="{FF2B5EF4-FFF2-40B4-BE49-F238E27FC236}">
                <a16:creationId xmlns="" xmlns:a16="http://schemas.microsoft.com/office/drawing/2014/main" id="{13A81607-C5BC-AD97-3BCE-2BBD22ABF94D}"/>
              </a:ext>
            </a:extLst>
          </p:cNvPr>
          <p:cNvCxnSpPr>
            <a:cxnSpLocks/>
          </p:cNvCxnSpPr>
          <p:nvPr/>
        </p:nvCxnSpPr>
        <p:spPr>
          <a:xfrm>
            <a:off x="7197612" y="3830743"/>
            <a:ext cx="8118" cy="8943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="" xmlns:a16="http://schemas.microsoft.com/office/drawing/2014/main" id="{4699E33C-DCB2-EA6F-29C1-0342E66139A6}"/>
              </a:ext>
            </a:extLst>
          </p:cNvPr>
          <p:cNvCxnSpPr>
            <a:cxnSpLocks/>
            <a:endCxn id="94" idx="0"/>
          </p:cNvCxnSpPr>
          <p:nvPr/>
        </p:nvCxnSpPr>
        <p:spPr>
          <a:xfrm>
            <a:off x="6047890" y="3051606"/>
            <a:ext cx="48146" cy="126123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="" xmlns:a16="http://schemas.microsoft.com/office/drawing/2014/main" id="{30A4271C-D7D6-010E-4F18-FE9F26AABDB7}"/>
              </a:ext>
            </a:extLst>
          </p:cNvPr>
          <p:cNvCxnSpPr>
            <a:cxnSpLocks/>
            <a:stCxn id="47" idx="0"/>
            <a:endCxn id="107" idx="2"/>
          </p:cNvCxnSpPr>
          <p:nvPr/>
        </p:nvCxnSpPr>
        <p:spPr>
          <a:xfrm>
            <a:off x="980255" y="586834"/>
            <a:ext cx="4155" cy="111477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8" name="Straight Arrow Connector 177"/>
          <p:cNvCxnSpPr>
            <a:cxnSpLocks/>
          </p:cNvCxnSpPr>
          <p:nvPr/>
        </p:nvCxnSpPr>
        <p:spPr>
          <a:xfrm flipH="1">
            <a:off x="1109759" y="2478724"/>
            <a:ext cx="46354" cy="32180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cxnSpLocks/>
          </p:cNvCxnSpPr>
          <p:nvPr/>
        </p:nvCxnSpPr>
        <p:spPr>
          <a:xfrm>
            <a:off x="6159331" y="2661541"/>
            <a:ext cx="87779" cy="405870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="" xmlns:a16="http://schemas.microsoft.com/office/drawing/2014/main" id="{6486AA22-C1A4-4CC3-9B66-4FF11160A690}"/>
              </a:ext>
            </a:extLst>
          </p:cNvPr>
          <p:cNvCxnSpPr>
            <a:cxnSpLocks/>
          </p:cNvCxnSpPr>
          <p:nvPr/>
        </p:nvCxnSpPr>
        <p:spPr>
          <a:xfrm flipV="1">
            <a:off x="1738746" y="6645887"/>
            <a:ext cx="616887" cy="177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="" xmlns:a16="http://schemas.microsoft.com/office/drawing/2014/main" id="{E8B914D8-F03C-8B9C-5C1A-D4ACD87CA5AD}"/>
              </a:ext>
            </a:extLst>
          </p:cNvPr>
          <p:cNvCxnSpPr>
            <a:cxnSpLocks/>
            <a:endCxn id="12" idx="3"/>
          </p:cNvCxnSpPr>
          <p:nvPr/>
        </p:nvCxnSpPr>
        <p:spPr>
          <a:xfrm flipH="1" flipV="1">
            <a:off x="2928894" y="6027557"/>
            <a:ext cx="397505" cy="29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="" xmlns:a16="http://schemas.microsoft.com/office/drawing/2014/main" id="{A4E6EBA7-9275-05BC-92D7-A364BE55CC42}"/>
              </a:ext>
            </a:extLst>
          </p:cNvPr>
          <p:cNvCxnSpPr>
            <a:cxnSpLocks/>
          </p:cNvCxnSpPr>
          <p:nvPr/>
        </p:nvCxnSpPr>
        <p:spPr>
          <a:xfrm>
            <a:off x="2831093" y="2836441"/>
            <a:ext cx="42314" cy="7763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="" xmlns:a16="http://schemas.microsoft.com/office/drawing/2014/main" id="{7B1BA72B-2939-7FBB-0343-254A4E9D5E6A}"/>
              </a:ext>
            </a:extLst>
          </p:cNvPr>
          <p:cNvCxnSpPr>
            <a:cxnSpLocks/>
          </p:cNvCxnSpPr>
          <p:nvPr/>
        </p:nvCxnSpPr>
        <p:spPr>
          <a:xfrm flipV="1">
            <a:off x="1724762" y="3084498"/>
            <a:ext cx="616887" cy="177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>
            <a:cxnSpLocks/>
          </p:cNvCxnSpPr>
          <p:nvPr/>
        </p:nvCxnSpPr>
        <p:spPr>
          <a:xfrm>
            <a:off x="4765479" y="2309983"/>
            <a:ext cx="14989" cy="1620179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/>
          <p:nvPr/>
        </p:nvCxnSpPr>
        <p:spPr>
          <a:xfrm flipV="1">
            <a:off x="2189032" y="3835333"/>
            <a:ext cx="5498437" cy="974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>
            <a:cxnSpLocks/>
          </p:cNvCxnSpPr>
          <p:nvPr/>
        </p:nvCxnSpPr>
        <p:spPr>
          <a:xfrm>
            <a:off x="1602360" y="2657039"/>
            <a:ext cx="6081434" cy="1859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>
            <a:cxnSpLocks/>
          </p:cNvCxnSpPr>
          <p:nvPr/>
        </p:nvCxnSpPr>
        <p:spPr>
          <a:xfrm>
            <a:off x="4780469" y="4153955"/>
            <a:ext cx="21036" cy="2513191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>
          <a:xfrm rot="5400000">
            <a:off x="3672609" y="2429500"/>
            <a:ext cx="940238" cy="122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>
            <a:cxnSpLocks/>
          </p:cNvCxnSpPr>
          <p:nvPr/>
        </p:nvCxnSpPr>
        <p:spPr>
          <a:xfrm>
            <a:off x="6053024" y="2565023"/>
            <a:ext cx="0" cy="3108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0" name="Straight Connector 209"/>
          <p:cNvCxnSpPr>
            <a:cxnSpLocks/>
          </p:cNvCxnSpPr>
          <p:nvPr/>
        </p:nvCxnSpPr>
        <p:spPr>
          <a:xfrm flipH="1" flipV="1">
            <a:off x="1582533" y="2452569"/>
            <a:ext cx="22705" cy="187029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3" name="Straight Arrow Connector 172"/>
          <p:cNvCxnSpPr/>
          <p:nvPr/>
        </p:nvCxnSpPr>
        <p:spPr>
          <a:xfrm rot="16200000" flipH="1">
            <a:off x="5888373" y="1995943"/>
            <a:ext cx="303523" cy="37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1" name="Straight Arrow Connector 170"/>
          <p:cNvCxnSpPr/>
          <p:nvPr/>
        </p:nvCxnSpPr>
        <p:spPr>
          <a:xfrm rot="5400000">
            <a:off x="3700577" y="2024533"/>
            <a:ext cx="278946" cy="122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0" name="Straight Arrow Connector 179"/>
          <p:cNvCxnSpPr>
            <a:cxnSpLocks/>
          </p:cNvCxnSpPr>
          <p:nvPr/>
        </p:nvCxnSpPr>
        <p:spPr>
          <a:xfrm>
            <a:off x="3750393" y="2649346"/>
            <a:ext cx="0" cy="1398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>
            <a:cxnSpLocks/>
          </p:cNvCxnSpPr>
          <p:nvPr/>
        </p:nvCxnSpPr>
        <p:spPr>
          <a:xfrm flipH="1">
            <a:off x="3748217" y="4081444"/>
            <a:ext cx="7154" cy="2642303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>
            <a:cxnSpLocks/>
            <a:stCxn id="56" idx="0"/>
            <a:endCxn id="129" idx="2"/>
          </p:cNvCxnSpPr>
          <p:nvPr/>
        </p:nvCxnSpPr>
        <p:spPr>
          <a:xfrm>
            <a:off x="8678823" y="2415837"/>
            <a:ext cx="36988" cy="4390597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2" name="Straight Connector 181"/>
          <p:cNvCxnSpPr/>
          <p:nvPr/>
        </p:nvCxnSpPr>
        <p:spPr>
          <a:xfrm rot="16200000" flipH="1">
            <a:off x="3755540" y="3302710"/>
            <a:ext cx="772774" cy="615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5" name="Straight Connector 174"/>
          <p:cNvCxnSpPr/>
          <p:nvPr/>
        </p:nvCxnSpPr>
        <p:spPr>
          <a:xfrm rot="5400000">
            <a:off x="-864979" y="4725742"/>
            <a:ext cx="3830031" cy="566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515735" y="1153602"/>
            <a:ext cx="2874530" cy="302056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Consiliul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</a:t>
            </a: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ț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15735" y="1628616"/>
            <a:ext cx="2874530" cy="334492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Manager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523394" y="2153345"/>
            <a:ext cx="1347859" cy="414901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Director de </a:t>
            </a:r>
            <a:r>
              <a:rPr lang="ro-RO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Î</a:t>
            </a:r>
            <a:r>
              <a:rPr lang="en-US" sz="1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ngrijiri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034748" y="2149698"/>
            <a:ext cx="1370431" cy="414901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Director </a:t>
            </a:r>
            <a:endParaRPr lang="ro-RO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1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Financiar</a:t>
            </a:r>
            <a:r>
              <a:rPr lang="ro-RO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sz="1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Contabil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32147" y="3001605"/>
            <a:ext cx="1956884" cy="13597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/>
              <a:t>Sec</a:t>
            </a:r>
            <a:r>
              <a:rPr lang="ro-RO" sz="900" dirty="0"/>
              <a:t>ț</a:t>
            </a:r>
            <a:r>
              <a:rPr lang="en-US" sz="900" dirty="0" err="1"/>
              <a:t>ia</a:t>
            </a:r>
            <a:r>
              <a:rPr lang="en-US" sz="900" dirty="0"/>
              <a:t> </a:t>
            </a:r>
            <a:r>
              <a:rPr lang="en-US" sz="900" dirty="0" err="1"/>
              <a:t>Medicin</a:t>
            </a:r>
            <a:r>
              <a:rPr lang="ro-RO" sz="900" dirty="0"/>
              <a:t>ă</a:t>
            </a:r>
            <a:r>
              <a:rPr lang="en-US" sz="900" dirty="0"/>
              <a:t> Intern</a:t>
            </a:r>
            <a:r>
              <a:rPr lang="ro-RO" sz="900" dirty="0"/>
              <a:t>ă</a:t>
            </a:r>
            <a:r>
              <a:rPr lang="en-US" sz="900" dirty="0"/>
              <a:t> I din care: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32147" y="3198910"/>
            <a:ext cx="1956884" cy="13597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/>
              <a:t>Sec</a:t>
            </a:r>
            <a:r>
              <a:rPr lang="ro-RO" sz="900" dirty="0"/>
              <a:t>ț</a:t>
            </a:r>
            <a:r>
              <a:rPr lang="en-US" sz="900" dirty="0" err="1"/>
              <a:t>ia</a:t>
            </a:r>
            <a:r>
              <a:rPr lang="en-US" sz="900" dirty="0"/>
              <a:t> </a:t>
            </a:r>
            <a:r>
              <a:rPr lang="en-US" sz="900" dirty="0" err="1"/>
              <a:t>Chirurgie</a:t>
            </a:r>
            <a:r>
              <a:rPr lang="en-US" sz="900" dirty="0"/>
              <a:t> General</a:t>
            </a:r>
            <a:r>
              <a:rPr lang="ro-RO" sz="900" dirty="0"/>
              <a:t>ă</a:t>
            </a:r>
            <a:r>
              <a:rPr lang="en-US" sz="900" dirty="0"/>
              <a:t> din care: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98973" y="3396215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/>
              <a:t>    - </a:t>
            </a:r>
            <a:r>
              <a:rPr lang="en-US" sz="900" dirty="0" err="1"/>
              <a:t>Compartiment</a:t>
            </a:r>
            <a:r>
              <a:rPr lang="en-US" sz="900" dirty="0"/>
              <a:t> ORL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98973" y="3600324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/>
              <a:t>   - Comp. </a:t>
            </a:r>
            <a:r>
              <a:rPr lang="en-US" sz="900" dirty="0" err="1"/>
              <a:t>Ortopedie-Traumatologie</a:t>
            </a:r>
            <a:endParaRPr lang="en-US" sz="900" dirty="0"/>
          </a:p>
        </p:txBody>
      </p:sp>
      <p:sp>
        <p:nvSpPr>
          <p:cNvPr id="33" name="Rectangle 32"/>
          <p:cNvSpPr/>
          <p:nvPr/>
        </p:nvSpPr>
        <p:spPr>
          <a:xfrm>
            <a:off x="198973" y="3824843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/>
              <a:t>   - </a:t>
            </a:r>
            <a:r>
              <a:rPr lang="en-US" sz="900" dirty="0" err="1"/>
              <a:t>Compartiment</a:t>
            </a:r>
            <a:r>
              <a:rPr lang="en-US" sz="900" dirty="0"/>
              <a:t> </a:t>
            </a:r>
            <a:r>
              <a:rPr lang="en-US" sz="900" dirty="0" err="1"/>
              <a:t>Urologie</a:t>
            </a:r>
            <a:r>
              <a:rPr lang="en-US" sz="900" dirty="0"/>
              <a:t> 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98973" y="4042558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/>
              <a:t>Sec</a:t>
            </a:r>
            <a:r>
              <a:rPr lang="ro-RO" sz="900" dirty="0"/>
              <a:t>ț</a:t>
            </a:r>
            <a:r>
              <a:rPr lang="en-US" sz="900" dirty="0" err="1"/>
              <a:t>ia</a:t>
            </a:r>
            <a:r>
              <a:rPr lang="en-US" sz="900" dirty="0"/>
              <a:t> Obstetric</a:t>
            </a:r>
            <a:r>
              <a:rPr lang="ro-RO" sz="900" dirty="0"/>
              <a:t>ă </a:t>
            </a:r>
            <a:r>
              <a:rPr lang="en-US" sz="900" dirty="0"/>
              <a:t>-</a:t>
            </a:r>
            <a:r>
              <a:rPr lang="ro-RO" sz="900" dirty="0"/>
              <a:t> </a:t>
            </a:r>
            <a:r>
              <a:rPr lang="en-US" sz="900" dirty="0" err="1"/>
              <a:t>Ginecologie</a:t>
            </a:r>
            <a:endParaRPr lang="en-US" sz="900" dirty="0"/>
          </a:p>
        </p:txBody>
      </p:sp>
      <p:sp>
        <p:nvSpPr>
          <p:cNvPr id="35" name="Rectangle 34"/>
          <p:cNvSpPr/>
          <p:nvPr/>
        </p:nvSpPr>
        <p:spPr>
          <a:xfrm>
            <a:off x="198973" y="4246667"/>
            <a:ext cx="1990059" cy="28064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 err="1"/>
              <a:t>Compartiment</a:t>
            </a:r>
            <a:r>
              <a:rPr lang="en-US" sz="900" dirty="0"/>
              <a:t> </a:t>
            </a:r>
            <a:r>
              <a:rPr lang="en-US" sz="900" dirty="0" err="1"/>
              <a:t>Neonatologie</a:t>
            </a:r>
            <a:r>
              <a:rPr lang="en-US" sz="900" dirty="0"/>
              <a:t> – </a:t>
            </a:r>
            <a:r>
              <a:rPr lang="en-US" sz="900" dirty="0" err="1"/>
              <a:t>nou</a:t>
            </a:r>
            <a:r>
              <a:rPr lang="en-US" sz="900" dirty="0"/>
              <a:t> </a:t>
            </a:r>
            <a:r>
              <a:rPr lang="en-US" sz="900" dirty="0" err="1"/>
              <a:t>nascuti</a:t>
            </a:r>
            <a:r>
              <a:rPr lang="en-US" sz="900" dirty="0"/>
              <a:t> </a:t>
            </a:r>
            <a:r>
              <a:rPr lang="en-US" sz="900" dirty="0" err="1"/>
              <a:t>prematur</a:t>
            </a:r>
            <a:endParaRPr lang="en-US" sz="900" dirty="0"/>
          </a:p>
        </p:txBody>
      </p:sp>
      <p:sp>
        <p:nvSpPr>
          <p:cNvPr id="36" name="Rectangle 35"/>
          <p:cNvSpPr/>
          <p:nvPr/>
        </p:nvSpPr>
        <p:spPr>
          <a:xfrm>
            <a:off x="198973" y="4559632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 err="1"/>
              <a:t>Compartiment</a:t>
            </a:r>
            <a:r>
              <a:rPr lang="en-US" sz="900" dirty="0"/>
              <a:t> ATI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98973" y="4763742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/>
              <a:t>Sec</a:t>
            </a:r>
            <a:r>
              <a:rPr lang="ro-RO" sz="900" dirty="0"/>
              <a:t>ț</a:t>
            </a:r>
            <a:r>
              <a:rPr lang="en-US" sz="900" dirty="0" err="1"/>
              <a:t>ia</a:t>
            </a:r>
            <a:r>
              <a:rPr lang="en-US" sz="900" dirty="0"/>
              <a:t> </a:t>
            </a:r>
            <a:r>
              <a:rPr lang="en-US" sz="900" dirty="0" err="1"/>
              <a:t>Neurologie</a:t>
            </a:r>
            <a:r>
              <a:rPr lang="ro-RO" sz="900" dirty="0"/>
              <a:t> </a:t>
            </a:r>
            <a:r>
              <a:rPr lang="en-US" sz="900" dirty="0"/>
              <a:t>-</a:t>
            </a:r>
            <a:r>
              <a:rPr lang="ro-RO" sz="900" dirty="0"/>
              <a:t> </a:t>
            </a:r>
            <a:r>
              <a:rPr lang="en-US" sz="800" dirty="0" err="1"/>
              <a:t>Neurologie</a:t>
            </a:r>
            <a:r>
              <a:rPr lang="en-US" sz="900" dirty="0"/>
              <a:t> </a:t>
            </a:r>
            <a:r>
              <a:rPr lang="en-US" sz="900" dirty="0" err="1"/>
              <a:t>Cronici</a:t>
            </a:r>
            <a:endParaRPr lang="en-US" sz="900" dirty="0"/>
          </a:p>
        </p:txBody>
      </p:sp>
      <p:sp>
        <p:nvSpPr>
          <p:cNvPr id="38" name="Rectangle 37"/>
          <p:cNvSpPr/>
          <p:nvPr/>
        </p:nvSpPr>
        <p:spPr>
          <a:xfrm>
            <a:off x="198973" y="4967850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/>
              <a:t>Sec</a:t>
            </a:r>
            <a:r>
              <a:rPr lang="ro-RO" sz="900" dirty="0"/>
              <a:t>ț</a:t>
            </a:r>
            <a:r>
              <a:rPr lang="en-US" sz="900" dirty="0" err="1"/>
              <a:t>ia</a:t>
            </a:r>
            <a:r>
              <a:rPr lang="en-US" sz="900" dirty="0"/>
              <a:t> </a:t>
            </a:r>
            <a:r>
              <a:rPr lang="en-US" sz="900" dirty="0" err="1"/>
              <a:t>Psihiatrie</a:t>
            </a:r>
            <a:r>
              <a:rPr lang="en-US" sz="900" dirty="0"/>
              <a:t> I </a:t>
            </a:r>
            <a:r>
              <a:rPr lang="en-US" sz="900" dirty="0" err="1"/>
              <a:t>Cronici</a:t>
            </a:r>
            <a:endParaRPr lang="en-US" sz="900" dirty="0"/>
          </a:p>
        </p:txBody>
      </p:sp>
      <p:sp>
        <p:nvSpPr>
          <p:cNvPr id="39" name="Rectangle 38"/>
          <p:cNvSpPr/>
          <p:nvPr/>
        </p:nvSpPr>
        <p:spPr>
          <a:xfrm>
            <a:off x="198973" y="5171959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/>
              <a:t>Sec</a:t>
            </a:r>
            <a:r>
              <a:rPr lang="ro-RO" sz="900" dirty="0"/>
              <a:t>ț</a:t>
            </a:r>
            <a:r>
              <a:rPr lang="en-US" sz="900" dirty="0" err="1"/>
              <a:t>ia</a:t>
            </a:r>
            <a:r>
              <a:rPr lang="en-US" sz="900" dirty="0"/>
              <a:t> </a:t>
            </a:r>
            <a:r>
              <a:rPr lang="en-US" sz="900" dirty="0" err="1"/>
              <a:t>Psihiatrie</a:t>
            </a:r>
            <a:r>
              <a:rPr lang="en-US" sz="900" dirty="0"/>
              <a:t> II </a:t>
            </a:r>
            <a:r>
              <a:rPr lang="en-US" sz="900" dirty="0" err="1"/>
              <a:t>Acu</a:t>
            </a:r>
            <a:r>
              <a:rPr lang="ro-RO" sz="900" dirty="0"/>
              <a:t>ț</a:t>
            </a:r>
            <a:r>
              <a:rPr lang="en-US" sz="900" dirty="0" err="1"/>
              <a:t>i</a:t>
            </a:r>
            <a:endParaRPr lang="en-US" sz="900" dirty="0"/>
          </a:p>
        </p:txBody>
      </p:sp>
      <p:sp>
        <p:nvSpPr>
          <p:cNvPr id="40" name="Rectangle 39"/>
          <p:cNvSpPr/>
          <p:nvPr/>
        </p:nvSpPr>
        <p:spPr>
          <a:xfrm>
            <a:off x="198973" y="5376067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/>
              <a:t>Sec</a:t>
            </a:r>
            <a:r>
              <a:rPr lang="ro-RO" sz="900" dirty="0"/>
              <a:t>ț</a:t>
            </a:r>
            <a:r>
              <a:rPr lang="en-US" sz="900" dirty="0" err="1"/>
              <a:t>ia</a:t>
            </a:r>
            <a:r>
              <a:rPr lang="en-US" sz="900" dirty="0"/>
              <a:t> </a:t>
            </a:r>
            <a:r>
              <a:rPr lang="en-US" sz="900" dirty="0" err="1"/>
              <a:t>Psihiatrie</a:t>
            </a:r>
            <a:r>
              <a:rPr lang="en-US" sz="900" dirty="0"/>
              <a:t> III </a:t>
            </a:r>
            <a:r>
              <a:rPr lang="en-US" sz="900" dirty="0" err="1"/>
              <a:t>Cronici</a:t>
            </a:r>
            <a:endParaRPr lang="en-US" sz="900" dirty="0"/>
          </a:p>
        </p:txBody>
      </p:sp>
      <p:sp>
        <p:nvSpPr>
          <p:cNvPr id="41" name="Rectangle 40"/>
          <p:cNvSpPr/>
          <p:nvPr/>
        </p:nvSpPr>
        <p:spPr>
          <a:xfrm>
            <a:off x="198973" y="5580175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/>
              <a:t>Sec</a:t>
            </a:r>
            <a:r>
              <a:rPr lang="ro-RO" sz="900" dirty="0"/>
              <a:t>ț</a:t>
            </a:r>
            <a:r>
              <a:rPr lang="en-US" sz="900" dirty="0" err="1"/>
              <a:t>ia</a:t>
            </a:r>
            <a:r>
              <a:rPr lang="en-US" sz="900" dirty="0"/>
              <a:t> </a:t>
            </a:r>
            <a:r>
              <a:rPr lang="en-US" sz="900" dirty="0" err="1"/>
              <a:t>Psihiatrie</a:t>
            </a:r>
            <a:r>
              <a:rPr lang="en-US" sz="900" dirty="0"/>
              <a:t> IV </a:t>
            </a:r>
            <a:r>
              <a:rPr lang="en-US" sz="900" dirty="0" err="1"/>
              <a:t>Cronici</a:t>
            </a:r>
            <a:endParaRPr lang="en-US" sz="900" dirty="0"/>
          </a:p>
        </p:txBody>
      </p:sp>
      <p:sp>
        <p:nvSpPr>
          <p:cNvPr id="42" name="Rectangle 41"/>
          <p:cNvSpPr/>
          <p:nvPr/>
        </p:nvSpPr>
        <p:spPr>
          <a:xfrm>
            <a:off x="198973" y="5784285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 err="1"/>
              <a:t>Compartiment</a:t>
            </a:r>
            <a:r>
              <a:rPr lang="en-US" sz="900" dirty="0"/>
              <a:t> </a:t>
            </a:r>
            <a:r>
              <a:rPr lang="en-US" sz="900" dirty="0" err="1"/>
              <a:t>Dermatovenerologie</a:t>
            </a:r>
            <a:endParaRPr lang="en-US" sz="900" dirty="0"/>
          </a:p>
        </p:txBody>
      </p:sp>
      <p:sp>
        <p:nvSpPr>
          <p:cNvPr id="43" name="Rectangle 42"/>
          <p:cNvSpPr/>
          <p:nvPr/>
        </p:nvSpPr>
        <p:spPr>
          <a:xfrm>
            <a:off x="198973" y="5988392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 err="1"/>
              <a:t>Compartiment</a:t>
            </a:r>
            <a:r>
              <a:rPr lang="en-US" sz="900" dirty="0"/>
              <a:t> </a:t>
            </a:r>
            <a:r>
              <a:rPr lang="en-US" sz="900" dirty="0" err="1"/>
              <a:t>Boli</a:t>
            </a:r>
            <a:r>
              <a:rPr lang="en-US" sz="900" dirty="0"/>
              <a:t> </a:t>
            </a:r>
            <a:r>
              <a:rPr lang="en-US" sz="900" dirty="0" err="1"/>
              <a:t>Infec</a:t>
            </a:r>
            <a:r>
              <a:rPr lang="ro-RO" sz="900" dirty="0"/>
              <a:t>ț</a:t>
            </a:r>
            <a:r>
              <a:rPr lang="en-US" sz="900" dirty="0" err="1"/>
              <a:t>ioase</a:t>
            </a:r>
            <a:endParaRPr lang="en-US" sz="900" dirty="0"/>
          </a:p>
        </p:txBody>
      </p:sp>
      <p:sp>
        <p:nvSpPr>
          <p:cNvPr id="44" name="Rectangle 43"/>
          <p:cNvSpPr/>
          <p:nvPr/>
        </p:nvSpPr>
        <p:spPr>
          <a:xfrm>
            <a:off x="198973" y="6192502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 err="1"/>
              <a:t>Sectia</a:t>
            </a:r>
            <a:r>
              <a:rPr lang="en-US" sz="900" dirty="0"/>
              <a:t> </a:t>
            </a:r>
            <a:r>
              <a:rPr lang="en-US" sz="900" dirty="0" err="1"/>
              <a:t>Pediatrie</a:t>
            </a:r>
            <a:r>
              <a:rPr lang="en-US" sz="900" dirty="0"/>
              <a:t> din care:</a:t>
            </a:r>
          </a:p>
        </p:txBody>
      </p:sp>
      <p:sp>
        <p:nvSpPr>
          <p:cNvPr id="45" name="Rectangle 44"/>
          <p:cNvSpPr/>
          <p:nvPr/>
        </p:nvSpPr>
        <p:spPr>
          <a:xfrm>
            <a:off x="206343" y="6410217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/>
              <a:t>   - </a:t>
            </a:r>
            <a:r>
              <a:rPr lang="en-US" sz="900" dirty="0" err="1"/>
              <a:t>Compartiment</a:t>
            </a:r>
            <a:r>
              <a:rPr lang="en-US" sz="900" dirty="0"/>
              <a:t> </a:t>
            </a:r>
            <a:r>
              <a:rPr lang="en-US" sz="900" dirty="0" err="1"/>
              <a:t>Pediatrie</a:t>
            </a:r>
            <a:r>
              <a:rPr lang="en-US" sz="900" dirty="0"/>
              <a:t> </a:t>
            </a:r>
            <a:r>
              <a:rPr lang="en-US" sz="900" dirty="0" err="1"/>
              <a:t>Cronici</a:t>
            </a:r>
            <a:endParaRPr lang="en-US" sz="900" dirty="0"/>
          </a:p>
        </p:txBody>
      </p:sp>
      <p:sp>
        <p:nvSpPr>
          <p:cNvPr id="56" name="Rectangle 55"/>
          <p:cNvSpPr/>
          <p:nvPr/>
        </p:nvSpPr>
        <p:spPr>
          <a:xfrm>
            <a:off x="7683794" y="2415838"/>
            <a:ext cx="1990059" cy="112069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 err="1"/>
              <a:t>Ambulatoriul</a:t>
            </a:r>
            <a:r>
              <a:rPr lang="en-US" sz="700" dirty="0"/>
              <a:t> </a:t>
            </a:r>
            <a:r>
              <a:rPr lang="en-US" sz="700" dirty="0" err="1"/>
              <a:t>Integrat</a:t>
            </a:r>
            <a:r>
              <a:rPr lang="en-US" sz="700" dirty="0"/>
              <a:t> </a:t>
            </a:r>
            <a:r>
              <a:rPr lang="en-US" sz="700" dirty="0" err="1"/>
              <a:t>Spitalului</a:t>
            </a:r>
            <a:endParaRPr lang="en-US" sz="700" dirty="0"/>
          </a:p>
        </p:txBody>
      </p:sp>
      <p:sp>
        <p:nvSpPr>
          <p:cNvPr id="57" name="Rectangle 56"/>
          <p:cNvSpPr/>
          <p:nvPr/>
        </p:nvSpPr>
        <p:spPr>
          <a:xfrm>
            <a:off x="7683794" y="2744462"/>
            <a:ext cx="1990059" cy="11791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ORL</a:t>
            </a:r>
          </a:p>
        </p:txBody>
      </p:sp>
      <p:sp>
        <p:nvSpPr>
          <p:cNvPr id="58" name="Rectangle 57"/>
          <p:cNvSpPr/>
          <p:nvPr/>
        </p:nvSpPr>
        <p:spPr>
          <a:xfrm>
            <a:off x="7683794" y="2935711"/>
            <a:ext cx="1990059" cy="10595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</a:t>
            </a:r>
            <a:r>
              <a:rPr lang="en-US" sz="700" dirty="0" err="1"/>
              <a:t>Chirurgie</a:t>
            </a:r>
            <a:r>
              <a:rPr lang="en-US" sz="700" dirty="0"/>
              <a:t> General</a:t>
            </a:r>
            <a:r>
              <a:rPr lang="ro-RO" sz="700" dirty="0"/>
              <a:t>ă</a:t>
            </a:r>
            <a:endParaRPr lang="en-US" sz="700" dirty="0"/>
          </a:p>
        </p:txBody>
      </p:sp>
      <p:sp>
        <p:nvSpPr>
          <p:cNvPr id="59" name="Rectangle 58"/>
          <p:cNvSpPr/>
          <p:nvPr/>
        </p:nvSpPr>
        <p:spPr>
          <a:xfrm>
            <a:off x="7683794" y="3113352"/>
            <a:ext cx="1990059" cy="10949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Obstetric</a:t>
            </a:r>
            <a:r>
              <a:rPr lang="ro-RO" sz="700" dirty="0"/>
              <a:t>ă</a:t>
            </a:r>
            <a:r>
              <a:rPr lang="en-US" sz="700" dirty="0"/>
              <a:t>-</a:t>
            </a:r>
            <a:r>
              <a:rPr lang="en-US" sz="700" dirty="0" err="1"/>
              <a:t>Ginecologie</a:t>
            </a:r>
            <a:endParaRPr lang="en-US" sz="700" dirty="0"/>
          </a:p>
        </p:txBody>
      </p:sp>
      <p:sp>
        <p:nvSpPr>
          <p:cNvPr id="60" name="Rectangle 59"/>
          <p:cNvSpPr/>
          <p:nvPr/>
        </p:nvSpPr>
        <p:spPr>
          <a:xfrm>
            <a:off x="7683794" y="3290246"/>
            <a:ext cx="1990059" cy="13249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</a:t>
            </a:r>
            <a:r>
              <a:rPr lang="en-US" sz="700" dirty="0" err="1"/>
              <a:t>Neurologie</a:t>
            </a:r>
            <a:endParaRPr lang="en-US" sz="700" dirty="0"/>
          </a:p>
        </p:txBody>
      </p:sp>
      <p:sp>
        <p:nvSpPr>
          <p:cNvPr id="61" name="Rectangle 60"/>
          <p:cNvSpPr/>
          <p:nvPr/>
        </p:nvSpPr>
        <p:spPr>
          <a:xfrm>
            <a:off x="7683794" y="3487551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</a:t>
            </a:r>
            <a:r>
              <a:rPr lang="en-US" sz="700" dirty="0" err="1"/>
              <a:t>Ortopedie-Traumatologie</a:t>
            </a:r>
            <a:r>
              <a:rPr lang="en-US" sz="700" dirty="0"/>
              <a:t> </a:t>
            </a:r>
          </a:p>
        </p:txBody>
      </p:sp>
      <p:sp>
        <p:nvSpPr>
          <p:cNvPr id="62" name="Rectangle 61"/>
          <p:cNvSpPr/>
          <p:nvPr/>
        </p:nvSpPr>
        <p:spPr>
          <a:xfrm>
            <a:off x="7683794" y="3691659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</a:t>
            </a:r>
            <a:r>
              <a:rPr lang="en-US" sz="700" dirty="0" err="1"/>
              <a:t>Dermatovenerologie</a:t>
            </a:r>
            <a:r>
              <a:rPr lang="en-US" sz="700" dirty="0"/>
              <a:t> </a:t>
            </a:r>
          </a:p>
        </p:txBody>
      </p:sp>
      <p:sp>
        <p:nvSpPr>
          <p:cNvPr id="63" name="Rectangle 62"/>
          <p:cNvSpPr/>
          <p:nvPr/>
        </p:nvSpPr>
        <p:spPr>
          <a:xfrm>
            <a:off x="7683794" y="3895409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</a:t>
            </a:r>
            <a:r>
              <a:rPr lang="en-US" sz="700" dirty="0" err="1"/>
              <a:t>Pediatrie</a:t>
            </a:r>
            <a:r>
              <a:rPr lang="en-US" sz="700" dirty="0"/>
              <a:t> </a:t>
            </a:r>
          </a:p>
        </p:txBody>
      </p:sp>
      <p:sp>
        <p:nvSpPr>
          <p:cNvPr id="64" name="Rectangle 63"/>
          <p:cNvSpPr/>
          <p:nvPr/>
        </p:nvSpPr>
        <p:spPr>
          <a:xfrm>
            <a:off x="7683794" y="4113124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</a:t>
            </a:r>
            <a:r>
              <a:rPr lang="en-US" sz="700" dirty="0" err="1"/>
              <a:t>Endocrinologie</a:t>
            </a:r>
            <a:endParaRPr lang="en-US" sz="700" dirty="0"/>
          </a:p>
        </p:txBody>
      </p:sp>
      <p:sp>
        <p:nvSpPr>
          <p:cNvPr id="65" name="Rectangle 64"/>
          <p:cNvSpPr/>
          <p:nvPr/>
        </p:nvSpPr>
        <p:spPr>
          <a:xfrm>
            <a:off x="7683794" y="4324037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</a:t>
            </a:r>
            <a:r>
              <a:rPr lang="en-US" sz="700" dirty="0" err="1"/>
              <a:t>Psihiatrie</a:t>
            </a:r>
            <a:r>
              <a:rPr lang="en-US" sz="700" dirty="0"/>
              <a:t> </a:t>
            </a:r>
          </a:p>
        </p:txBody>
      </p:sp>
      <p:sp>
        <p:nvSpPr>
          <p:cNvPr id="66" name="Rectangle 65"/>
          <p:cNvSpPr/>
          <p:nvPr/>
        </p:nvSpPr>
        <p:spPr>
          <a:xfrm>
            <a:off x="7683794" y="4541752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</a:t>
            </a:r>
            <a:r>
              <a:rPr lang="en-US" sz="700" dirty="0" err="1"/>
              <a:t>Urologie</a:t>
            </a:r>
            <a:r>
              <a:rPr lang="en-US" sz="700" dirty="0"/>
              <a:t>  </a:t>
            </a:r>
          </a:p>
        </p:txBody>
      </p:sp>
      <p:sp>
        <p:nvSpPr>
          <p:cNvPr id="67" name="Rectangle 66"/>
          <p:cNvSpPr/>
          <p:nvPr/>
        </p:nvSpPr>
        <p:spPr>
          <a:xfrm>
            <a:off x="7683794" y="4759468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</a:t>
            </a:r>
            <a:r>
              <a:rPr lang="en-US" sz="700" dirty="0" err="1"/>
              <a:t>Medicina</a:t>
            </a:r>
            <a:r>
              <a:rPr lang="en-US" sz="700" dirty="0"/>
              <a:t> </a:t>
            </a:r>
            <a:r>
              <a:rPr lang="en-US" sz="700" dirty="0" err="1"/>
              <a:t>Muncii</a:t>
            </a:r>
            <a:r>
              <a:rPr lang="en-US" sz="700" dirty="0"/>
              <a:t> </a:t>
            </a:r>
          </a:p>
        </p:txBody>
      </p:sp>
      <p:sp>
        <p:nvSpPr>
          <p:cNvPr id="68" name="Rectangle 67"/>
          <p:cNvSpPr/>
          <p:nvPr/>
        </p:nvSpPr>
        <p:spPr>
          <a:xfrm>
            <a:off x="7683794" y="4978975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</a:t>
            </a:r>
            <a:r>
              <a:rPr lang="en-US" sz="700" dirty="0" err="1"/>
              <a:t>Oftalmologie</a:t>
            </a:r>
            <a:r>
              <a:rPr lang="en-US" sz="700" dirty="0"/>
              <a:t> </a:t>
            </a:r>
          </a:p>
        </p:txBody>
      </p:sp>
      <p:sp>
        <p:nvSpPr>
          <p:cNvPr id="69" name="Rectangle 68"/>
          <p:cNvSpPr/>
          <p:nvPr/>
        </p:nvSpPr>
        <p:spPr>
          <a:xfrm>
            <a:off x="7683794" y="5188095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</a:t>
            </a:r>
            <a:r>
              <a:rPr lang="en-US" sz="700" dirty="0" err="1"/>
              <a:t>Cardiologie</a:t>
            </a:r>
            <a:r>
              <a:rPr lang="en-US" sz="700" dirty="0"/>
              <a:t> </a:t>
            </a:r>
          </a:p>
        </p:txBody>
      </p:sp>
      <p:sp>
        <p:nvSpPr>
          <p:cNvPr id="70" name="Rectangle 69"/>
          <p:cNvSpPr/>
          <p:nvPr/>
        </p:nvSpPr>
        <p:spPr>
          <a:xfrm>
            <a:off x="7683794" y="5392205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</a:t>
            </a:r>
            <a:r>
              <a:rPr lang="en-US" sz="700" dirty="0" err="1"/>
              <a:t>Oncologie</a:t>
            </a:r>
            <a:r>
              <a:rPr lang="en-US" sz="700" dirty="0"/>
              <a:t> </a:t>
            </a:r>
            <a:r>
              <a:rPr lang="en-US" sz="700" dirty="0" err="1"/>
              <a:t>Medicala</a:t>
            </a:r>
            <a:r>
              <a:rPr lang="en-US" sz="700" dirty="0"/>
              <a:t> </a:t>
            </a:r>
          </a:p>
        </p:txBody>
      </p:sp>
      <p:sp>
        <p:nvSpPr>
          <p:cNvPr id="71" name="Rectangle 70"/>
          <p:cNvSpPr/>
          <p:nvPr/>
        </p:nvSpPr>
        <p:spPr>
          <a:xfrm>
            <a:off x="7683794" y="5596312"/>
            <a:ext cx="1990059" cy="25480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</a:t>
            </a:r>
            <a:r>
              <a:rPr lang="en-US" sz="700" dirty="0" err="1"/>
              <a:t>Diabet</a:t>
            </a:r>
            <a:r>
              <a:rPr lang="en-US" sz="700" dirty="0"/>
              <a:t> </a:t>
            </a:r>
            <a:r>
              <a:rPr lang="en-US" sz="700" dirty="0" err="1"/>
              <a:t>Zaharat</a:t>
            </a:r>
            <a:r>
              <a:rPr lang="en-US" sz="700" dirty="0"/>
              <a:t>, </a:t>
            </a:r>
            <a:r>
              <a:rPr lang="en-US" sz="700" dirty="0" err="1"/>
              <a:t>Nutri</a:t>
            </a:r>
            <a:r>
              <a:rPr lang="ro-RO" sz="700" dirty="0"/>
              <a:t>ț</a:t>
            </a:r>
            <a:r>
              <a:rPr lang="en-US" sz="700" dirty="0" err="1"/>
              <a:t>ie</a:t>
            </a:r>
            <a:r>
              <a:rPr lang="en-US" sz="700" dirty="0"/>
              <a:t> </a:t>
            </a:r>
            <a:r>
              <a:rPr lang="en-US" sz="700" dirty="0" err="1"/>
              <a:t>si</a:t>
            </a:r>
            <a:r>
              <a:rPr lang="en-US" sz="700" dirty="0"/>
              <a:t> </a:t>
            </a:r>
            <a:r>
              <a:rPr lang="en-US" sz="700" dirty="0" err="1"/>
              <a:t>Boli</a:t>
            </a:r>
            <a:r>
              <a:rPr lang="en-US" sz="700" dirty="0"/>
              <a:t> </a:t>
            </a:r>
            <a:r>
              <a:rPr lang="en-US" sz="700" dirty="0" err="1"/>
              <a:t>Metabolice</a:t>
            </a:r>
            <a:r>
              <a:rPr lang="en-US" sz="700" dirty="0"/>
              <a:t> </a:t>
            </a:r>
          </a:p>
        </p:txBody>
      </p:sp>
      <p:sp>
        <p:nvSpPr>
          <p:cNvPr id="72" name="Rectangle 71"/>
          <p:cNvSpPr/>
          <p:nvPr/>
        </p:nvSpPr>
        <p:spPr>
          <a:xfrm>
            <a:off x="7683794" y="5908452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</a:t>
            </a:r>
            <a:r>
              <a:rPr lang="en-US" sz="700" dirty="0" err="1"/>
              <a:t>Planificare</a:t>
            </a:r>
            <a:r>
              <a:rPr lang="en-US" sz="700" dirty="0"/>
              <a:t> Familial</a:t>
            </a:r>
            <a:r>
              <a:rPr lang="ro-RO" sz="700" dirty="0"/>
              <a:t>ă</a:t>
            </a:r>
            <a:r>
              <a:rPr lang="en-US" sz="700" dirty="0"/>
              <a:t> </a:t>
            </a:r>
          </a:p>
        </p:txBody>
      </p:sp>
      <p:sp>
        <p:nvSpPr>
          <p:cNvPr id="83" name="Rectangle 82"/>
          <p:cNvSpPr/>
          <p:nvPr/>
        </p:nvSpPr>
        <p:spPr>
          <a:xfrm>
            <a:off x="3343102" y="4038024"/>
            <a:ext cx="1609898" cy="11724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Bloc Operator</a:t>
            </a:r>
          </a:p>
        </p:txBody>
      </p:sp>
      <p:sp>
        <p:nvSpPr>
          <p:cNvPr id="84" name="Rectangle 83"/>
          <p:cNvSpPr/>
          <p:nvPr/>
        </p:nvSpPr>
        <p:spPr>
          <a:xfrm>
            <a:off x="3332069" y="4219453"/>
            <a:ext cx="1628303" cy="123349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 err="1"/>
              <a:t>Compartiment</a:t>
            </a:r>
            <a:r>
              <a:rPr lang="en-US" sz="700" dirty="0"/>
              <a:t> </a:t>
            </a:r>
            <a:r>
              <a:rPr lang="en-US" sz="700" dirty="0" err="1"/>
              <a:t>Primiri</a:t>
            </a:r>
            <a:r>
              <a:rPr lang="en-US" sz="700" dirty="0"/>
              <a:t> </a:t>
            </a:r>
            <a:r>
              <a:rPr lang="en-US" sz="700" dirty="0" err="1"/>
              <a:t>Urgen</a:t>
            </a:r>
            <a:r>
              <a:rPr lang="ro-RO" sz="700" dirty="0"/>
              <a:t>ț</a:t>
            </a:r>
            <a:r>
              <a:rPr lang="en-US" sz="700" dirty="0"/>
              <a:t>e</a:t>
            </a:r>
          </a:p>
        </p:txBody>
      </p:sp>
      <p:sp>
        <p:nvSpPr>
          <p:cNvPr id="85" name="Rectangle 84"/>
          <p:cNvSpPr/>
          <p:nvPr/>
        </p:nvSpPr>
        <p:spPr>
          <a:xfrm>
            <a:off x="3311354" y="4396349"/>
            <a:ext cx="1641646" cy="109429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 err="1"/>
              <a:t>Sterilizare</a:t>
            </a:r>
            <a:endParaRPr lang="en-US" sz="700" dirty="0"/>
          </a:p>
        </p:txBody>
      </p:sp>
      <p:sp>
        <p:nvSpPr>
          <p:cNvPr id="86" name="Rectangle 85"/>
          <p:cNvSpPr/>
          <p:nvPr/>
        </p:nvSpPr>
        <p:spPr>
          <a:xfrm>
            <a:off x="3311354" y="4564171"/>
            <a:ext cx="1641646" cy="105989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 err="1"/>
              <a:t>Farmacie</a:t>
            </a:r>
            <a:r>
              <a:rPr lang="en-US" sz="700" dirty="0"/>
              <a:t> cu circuit </a:t>
            </a:r>
            <a:r>
              <a:rPr lang="en-US" sz="700" dirty="0" err="1"/>
              <a:t>inchis</a:t>
            </a:r>
            <a:endParaRPr lang="en-US" sz="700" dirty="0"/>
          </a:p>
        </p:txBody>
      </p:sp>
      <p:sp>
        <p:nvSpPr>
          <p:cNvPr id="87" name="Rectangle 86"/>
          <p:cNvSpPr/>
          <p:nvPr/>
        </p:nvSpPr>
        <p:spPr>
          <a:xfrm>
            <a:off x="3324697" y="4725493"/>
            <a:ext cx="1628303" cy="268439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 smtClean="0"/>
              <a:t>Lab</a:t>
            </a:r>
            <a:r>
              <a:rPr lang="ro-RO" sz="700" dirty="0" smtClean="0"/>
              <a:t>orator</a:t>
            </a:r>
            <a:r>
              <a:rPr lang="en-US" sz="700" dirty="0" smtClean="0"/>
              <a:t> </a:t>
            </a:r>
            <a:r>
              <a:rPr lang="en-US" sz="700" dirty="0" err="1"/>
              <a:t>Radiologie</a:t>
            </a:r>
            <a:r>
              <a:rPr lang="en-US" sz="700" dirty="0"/>
              <a:t> </a:t>
            </a:r>
            <a:r>
              <a:rPr lang="ro-RO" sz="700" dirty="0" err="1"/>
              <a:t>ș</a:t>
            </a:r>
            <a:r>
              <a:rPr lang="en-US" sz="700" dirty="0" err="1"/>
              <a:t>i</a:t>
            </a:r>
            <a:r>
              <a:rPr lang="en-US" sz="700" dirty="0"/>
              <a:t> Imagistic</a:t>
            </a:r>
            <a:r>
              <a:rPr lang="ro-RO" sz="700" dirty="0"/>
              <a:t>ă</a:t>
            </a:r>
            <a:r>
              <a:rPr lang="en-US" sz="700" dirty="0"/>
              <a:t> Medical</a:t>
            </a:r>
            <a:r>
              <a:rPr lang="ro-RO" sz="700" dirty="0"/>
              <a:t>ă</a:t>
            </a:r>
            <a:endParaRPr lang="en-US" sz="700" dirty="0"/>
          </a:p>
        </p:txBody>
      </p:sp>
      <p:sp>
        <p:nvSpPr>
          <p:cNvPr id="88" name="Rectangle 87"/>
          <p:cNvSpPr/>
          <p:nvPr/>
        </p:nvSpPr>
        <p:spPr>
          <a:xfrm>
            <a:off x="3324697" y="5070210"/>
            <a:ext cx="1622643" cy="46687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 err="1"/>
              <a:t>Serviciul</a:t>
            </a:r>
            <a:r>
              <a:rPr lang="en-US" sz="700" dirty="0"/>
              <a:t> de </a:t>
            </a:r>
            <a:r>
              <a:rPr lang="en-US" sz="700" dirty="0" err="1"/>
              <a:t>Anatomie</a:t>
            </a:r>
            <a:r>
              <a:rPr lang="en-US" sz="700" dirty="0"/>
              <a:t> </a:t>
            </a:r>
            <a:r>
              <a:rPr lang="en-US" sz="700" dirty="0" err="1"/>
              <a:t>Patologic</a:t>
            </a:r>
            <a:r>
              <a:rPr lang="ro-RO" sz="700" dirty="0"/>
              <a:t>ă</a:t>
            </a:r>
            <a:endParaRPr lang="en-US" sz="700" dirty="0"/>
          </a:p>
          <a:p>
            <a:r>
              <a:rPr lang="en-US" sz="700" dirty="0"/>
              <a:t>   - </a:t>
            </a:r>
            <a:r>
              <a:rPr lang="en-US" sz="700" dirty="0" err="1"/>
              <a:t>Compartiment</a:t>
            </a:r>
            <a:r>
              <a:rPr lang="en-US" sz="700" dirty="0"/>
              <a:t> </a:t>
            </a:r>
            <a:r>
              <a:rPr lang="en-US" sz="700" dirty="0" err="1"/>
              <a:t>Citologie</a:t>
            </a:r>
            <a:endParaRPr lang="en-US" sz="700" dirty="0"/>
          </a:p>
          <a:p>
            <a:r>
              <a:rPr lang="en-US" sz="700" dirty="0"/>
              <a:t>   - </a:t>
            </a:r>
            <a:r>
              <a:rPr lang="en-US" sz="700" dirty="0" err="1"/>
              <a:t>Compartiment</a:t>
            </a:r>
            <a:r>
              <a:rPr lang="en-US" sz="700" dirty="0"/>
              <a:t> </a:t>
            </a:r>
            <a:r>
              <a:rPr lang="en-US" sz="700" dirty="0" err="1"/>
              <a:t>Histopatologie</a:t>
            </a:r>
            <a:endParaRPr lang="en-US" sz="700" dirty="0"/>
          </a:p>
          <a:p>
            <a:r>
              <a:rPr lang="en-US" sz="700" dirty="0"/>
              <a:t>   - </a:t>
            </a:r>
            <a:r>
              <a:rPr lang="en-US" sz="700" dirty="0" err="1"/>
              <a:t>Prosectur</a:t>
            </a:r>
            <a:r>
              <a:rPr lang="ro-RO" sz="700" dirty="0"/>
              <a:t>ă</a:t>
            </a:r>
            <a:endParaRPr lang="en-US" sz="700" dirty="0"/>
          </a:p>
        </p:txBody>
      </p:sp>
      <p:sp>
        <p:nvSpPr>
          <p:cNvPr id="89" name="Rectangle 88"/>
          <p:cNvSpPr/>
          <p:nvPr/>
        </p:nvSpPr>
        <p:spPr>
          <a:xfrm>
            <a:off x="3307642" y="5952104"/>
            <a:ext cx="1652729" cy="14378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 err="1"/>
              <a:t>Laborator</a:t>
            </a:r>
            <a:r>
              <a:rPr lang="en-US" sz="700" dirty="0"/>
              <a:t> de </a:t>
            </a:r>
            <a:r>
              <a:rPr lang="en-US" sz="700" dirty="0" err="1"/>
              <a:t>Analize</a:t>
            </a:r>
            <a:r>
              <a:rPr lang="en-US" sz="700" dirty="0"/>
              <a:t> </a:t>
            </a:r>
            <a:r>
              <a:rPr lang="en-US" sz="700" dirty="0" err="1"/>
              <a:t>Medicale</a:t>
            </a:r>
            <a:endParaRPr lang="en-US" sz="700" dirty="0"/>
          </a:p>
        </p:txBody>
      </p:sp>
      <p:sp>
        <p:nvSpPr>
          <p:cNvPr id="90" name="Rectangle 89"/>
          <p:cNvSpPr/>
          <p:nvPr/>
        </p:nvSpPr>
        <p:spPr>
          <a:xfrm>
            <a:off x="3324697" y="6167552"/>
            <a:ext cx="1622643" cy="13607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 err="1"/>
              <a:t>Laborator</a:t>
            </a:r>
            <a:r>
              <a:rPr lang="en-US" sz="700" dirty="0"/>
              <a:t> de S</a:t>
            </a:r>
            <a:r>
              <a:rPr lang="ro-RO" sz="700" dirty="0"/>
              <a:t>ă</a:t>
            </a:r>
            <a:r>
              <a:rPr lang="en-US" sz="700" dirty="0"/>
              <a:t>n</a:t>
            </a:r>
            <a:r>
              <a:rPr lang="ro-RO" sz="700" dirty="0"/>
              <a:t>ă</a:t>
            </a:r>
            <a:r>
              <a:rPr lang="en-US" sz="700" dirty="0" err="1"/>
              <a:t>tate</a:t>
            </a:r>
            <a:r>
              <a:rPr lang="en-US" sz="700" dirty="0"/>
              <a:t> </a:t>
            </a:r>
            <a:r>
              <a:rPr lang="en-US" sz="700" dirty="0" err="1"/>
              <a:t>Mintal</a:t>
            </a:r>
            <a:r>
              <a:rPr lang="ro-RO" sz="700" dirty="0"/>
              <a:t>ă</a:t>
            </a:r>
            <a:endParaRPr lang="en-US" sz="700" dirty="0"/>
          </a:p>
        </p:txBody>
      </p:sp>
      <p:sp>
        <p:nvSpPr>
          <p:cNvPr id="91" name="Rectangle 90"/>
          <p:cNvSpPr/>
          <p:nvPr/>
        </p:nvSpPr>
        <p:spPr>
          <a:xfrm>
            <a:off x="3307643" y="6373930"/>
            <a:ext cx="1645357" cy="13607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 err="1"/>
              <a:t>Compartiment</a:t>
            </a:r>
            <a:r>
              <a:rPr lang="en-US" sz="700" dirty="0"/>
              <a:t> </a:t>
            </a:r>
            <a:r>
              <a:rPr lang="en-US" sz="700" dirty="0" err="1"/>
              <a:t>Terapie</a:t>
            </a:r>
            <a:r>
              <a:rPr lang="en-US" sz="700" dirty="0"/>
              <a:t> </a:t>
            </a:r>
            <a:r>
              <a:rPr lang="en-US" sz="700" dirty="0" err="1"/>
              <a:t>Ocupa</a:t>
            </a:r>
            <a:r>
              <a:rPr lang="ro-RO" sz="700" dirty="0"/>
              <a:t>ț</a:t>
            </a:r>
            <a:r>
              <a:rPr lang="en-US" sz="700" dirty="0" err="1"/>
              <a:t>ional</a:t>
            </a:r>
            <a:r>
              <a:rPr lang="ro-RO" sz="700" dirty="0"/>
              <a:t>ă</a:t>
            </a:r>
            <a:endParaRPr lang="en-US" sz="700" dirty="0"/>
          </a:p>
        </p:txBody>
      </p:sp>
      <p:sp>
        <p:nvSpPr>
          <p:cNvPr id="95" name="Rectangle 94"/>
          <p:cNvSpPr/>
          <p:nvPr/>
        </p:nvSpPr>
        <p:spPr>
          <a:xfrm>
            <a:off x="3307643" y="6587288"/>
            <a:ext cx="1645357" cy="1523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 err="1"/>
              <a:t>Dispensar</a:t>
            </a:r>
            <a:r>
              <a:rPr lang="en-US" sz="700" dirty="0"/>
              <a:t> TBC</a:t>
            </a:r>
          </a:p>
        </p:txBody>
      </p:sp>
      <p:sp>
        <p:nvSpPr>
          <p:cNvPr id="96" name="Rectangle 95"/>
          <p:cNvSpPr/>
          <p:nvPr/>
        </p:nvSpPr>
        <p:spPr>
          <a:xfrm>
            <a:off x="198971" y="6614325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/>
              <a:t>Sec</a:t>
            </a:r>
            <a:r>
              <a:rPr lang="ro-RO" sz="900" dirty="0"/>
              <a:t>ț</a:t>
            </a:r>
            <a:r>
              <a:rPr lang="en-US" sz="900" dirty="0" err="1"/>
              <a:t>ia</a:t>
            </a:r>
            <a:r>
              <a:rPr lang="en-US" sz="900" dirty="0"/>
              <a:t> </a:t>
            </a:r>
            <a:r>
              <a:rPr lang="en-US" sz="900" dirty="0" err="1"/>
              <a:t>Medicin</a:t>
            </a:r>
            <a:r>
              <a:rPr lang="ro-RO" sz="900" dirty="0"/>
              <a:t>ă</a:t>
            </a:r>
            <a:r>
              <a:rPr lang="en-US" sz="900" dirty="0"/>
              <a:t> Intern</a:t>
            </a:r>
            <a:r>
              <a:rPr lang="ro-RO" sz="900" dirty="0"/>
              <a:t>ă</a:t>
            </a:r>
            <a:r>
              <a:rPr lang="en-US" sz="900" dirty="0"/>
              <a:t> II din care:</a:t>
            </a:r>
          </a:p>
        </p:txBody>
      </p:sp>
      <p:sp>
        <p:nvSpPr>
          <p:cNvPr id="97" name="Rectangle 96"/>
          <p:cNvSpPr/>
          <p:nvPr/>
        </p:nvSpPr>
        <p:spPr>
          <a:xfrm>
            <a:off x="5039185" y="5921930"/>
            <a:ext cx="1408834" cy="28045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/>
              <a:t>Camera de </a:t>
            </a:r>
            <a:r>
              <a:rPr lang="en-US" sz="900" dirty="0" err="1"/>
              <a:t>Gard</a:t>
            </a:r>
            <a:r>
              <a:rPr lang="ro-RO" sz="900" dirty="0"/>
              <a:t>ă</a:t>
            </a:r>
            <a:r>
              <a:rPr lang="en-US" sz="900" dirty="0"/>
              <a:t> </a:t>
            </a:r>
            <a:r>
              <a:rPr lang="en-US" sz="900" dirty="0" err="1"/>
              <a:t>Pediatrie</a:t>
            </a:r>
            <a:endParaRPr lang="en-US" sz="900" dirty="0"/>
          </a:p>
        </p:txBody>
      </p:sp>
      <p:sp>
        <p:nvSpPr>
          <p:cNvPr id="98" name="Rectangle 97"/>
          <p:cNvSpPr/>
          <p:nvPr/>
        </p:nvSpPr>
        <p:spPr>
          <a:xfrm>
            <a:off x="5052672" y="6298610"/>
            <a:ext cx="1403320" cy="14383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 err="1"/>
              <a:t>Spitalizare</a:t>
            </a:r>
            <a:r>
              <a:rPr lang="en-US" sz="900" dirty="0"/>
              <a:t> de </a:t>
            </a:r>
            <a:r>
              <a:rPr lang="en-US" sz="900" dirty="0" err="1"/>
              <a:t>Zi</a:t>
            </a:r>
            <a:endParaRPr lang="en-US" sz="900" dirty="0"/>
          </a:p>
        </p:txBody>
      </p:sp>
      <p:sp>
        <p:nvSpPr>
          <p:cNvPr id="99" name="Rectangle 98"/>
          <p:cNvSpPr/>
          <p:nvPr/>
        </p:nvSpPr>
        <p:spPr>
          <a:xfrm>
            <a:off x="5047599" y="6527191"/>
            <a:ext cx="1408393" cy="19305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900" dirty="0" err="1"/>
              <a:t>Inso</a:t>
            </a:r>
            <a:r>
              <a:rPr lang="ro-RO" sz="900" dirty="0"/>
              <a:t>ț</a:t>
            </a:r>
            <a:r>
              <a:rPr lang="en-US" sz="900" dirty="0" err="1"/>
              <a:t>itori</a:t>
            </a:r>
            <a:endParaRPr lang="en-US" sz="900" dirty="0"/>
          </a:p>
        </p:txBody>
      </p:sp>
      <p:cxnSp>
        <p:nvCxnSpPr>
          <p:cNvPr id="108" name="Straight Arrow Connector 107"/>
          <p:cNvCxnSpPr>
            <a:cxnSpLocks/>
          </p:cNvCxnSpPr>
          <p:nvPr/>
        </p:nvCxnSpPr>
        <p:spPr>
          <a:xfrm>
            <a:off x="6397925" y="1814061"/>
            <a:ext cx="501046" cy="63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>
            <a:stCxn id="5" idx="2"/>
            <a:endCxn id="6" idx="0"/>
          </p:cNvCxnSpPr>
          <p:nvPr/>
        </p:nvCxnSpPr>
        <p:spPr>
          <a:xfrm rot="5400000">
            <a:off x="4866522" y="1542089"/>
            <a:ext cx="172958" cy="122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6" name="Rectangle 145"/>
          <p:cNvSpPr/>
          <p:nvPr/>
        </p:nvSpPr>
        <p:spPr>
          <a:xfrm>
            <a:off x="3523396" y="685673"/>
            <a:ext cx="2874530" cy="302056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Consiliul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Jude</a:t>
            </a: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ț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Mure</a:t>
            </a: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ș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7" name="Rectangle 146"/>
          <p:cNvSpPr/>
          <p:nvPr/>
        </p:nvSpPr>
        <p:spPr>
          <a:xfrm>
            <a:off x="3798738" y="20401"/>
            <a:ext cx="2244577" cy="438416"/>
          </a:xfrm>
          <a:prstGeom prst="rect">
            <a:avLst/>
          </a:prstGeom>
          <a:noFill/>
        </p:spPr>
        <p:txBody>
          <a:bodyPr wrap="none" lIns="68415" tIns="34208" rIns="68415" bIns="34208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spc="37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ORGANIGRAMA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2995738" y="363160"/>
            <a:ext cx="3793013" cy="253750"/>
          </a:xfrm>
          <a:prstGeom prst="rect">
            <a:avLst/>
          </a:prstGeom>
          <a:noFill/>
        </p:spPr>
        <p:txBody>
          <a:bodyPr wrap="none" lIns="68415" tIns="34208" rIns="68415" bIns="34208" rtlCol="0">
            <a:spAutoFit/>
          </a:bodyPr>
          <a:lstStyle/>
          <a:p>
            <a:r>
              <a:rPr lang="en-US" sz="1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Spitalului</a:t>
            </a:r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Municipal “Dr. Gheorghe </a:t>
            </a:r>
            <a:r>
              <a:rPr lang="en-US" sz="1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Marinescu</a:t>
            </a:r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T</a:t>
            </a:r>
            <a:r>
              <a:rPr lang="ro-RO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â</a:t>
            </a:r>
            <a:r>
              <a:rPr lang="en-US" sz="1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rn</a:t>
            </a:r>
            <a:r>
              <a:rPr lang="ro-RO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ă</a:t>
            </a:r>
            <a:r>
              <a:rPr lang="en-US" sz="1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veni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1" name="Straight Arrow Connector 150"/>
          <p:cNvCxnSpPr/>
          <p:nvPr/>
        </p:nvCxnSpPr>
        <p:spPr>
          <a:xfrm rot="5400000">
            <a:off x="4867135" y="1066356"/>
            <a:ext cx="172958" cy="122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232147" y="2811104"/>
            <a:ext cx="1956884" cy="13597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/>
              <a:t>Sec</a:t>
            </a:r>
            <a:r>
              <a:rPr lang="ro-RO" sz="900" dirty="0"/>
              <a:t>ț</a:t>
            </a:r>
            <a:r>
              <a:rPr lang="en-US" sz="900" dirty="0"/>
              <a:t>ii </a:t>
            </a:r>
            <a:r>
              <a:rPr lang="en-US" sz="900" dirty="0" err="1"/>
              <a:t>Clinice</a:t>
            </a:r>
            <a:endParaRPr lang="en-US" sz="900" dirty="0"/>
          </a:p>
        </p:txBody>
      </p:sp>
      <p:sp>
        <p:nvSpPr>
          <p:cNvPr id="138" name="Rectangle 137"/>
          <p:cNvSpPr/>
          <p:nvPr/>
        </p:nvSpPr>
        <p:spPr>
          <a:xfrm>
            <a:off x="7676423" y="2580054"/>
            <a:ext cx="1990059" cy="104149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</a:t>
            </a:r>
            <a:r>
              <a:rPr lang="en-US" sz="700" dirty="0" err="1"/>
              <a:t>Medicin</a:t>
            </a:r>
            <a:r>
              <a:rPr lang="ro-RO" sz="700" dirty="0"/>
              <a:t>ă</a:t>
            </a:r>
            <a:r>
              <a:rPr lang="en-US" sz="700" dirty="0"/>
              <a:t> Intern</a:t>
            </a:r>
            <a:r>
              <a:rPr lang="ro-RO" sz="700" dirty="0"/>
              <a:t>ă</a:t>
            </a:r>
            <a:endParaRPr lang="en-US" sz="700" dirty="0"/>
          </a:p>
        </p:txBody>
      </p:sp>
      <p:cxnSp>
        <p:nvCxnSpPr>
          <p:cNvPr id="132" name="Straight Arrow Connector 131"/>
          <p:cNvCxnSpPr>
            <a:cxnSpLocks/>
          </p:cNvCxnSpPr>
          <p:nvPr/>
        </p:nvCxnSpPr>
        <p:spPr>
          <a:xfrm>
            <a:off x="4783128" y="3935823"/>
            <a:ext cx="18376" cy="10673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844B9BDA-8D01-5A30-5B6B-859628A1A605}"/>
              </a:ext>
            </a:extLst>
          </p:cNvPr>
          <p:cNvSpPr/>
          <p:nvPr/>
        </p:nvSpPr>
        <p:spPr>
          <a:xfrm>
            <a:off x="2338287" y="3070117"/>
            <a:ext cx="920800" cy="290199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endParaRPr lang="ro-RO" sz="700" dirty="0"/>
          </a:p>
          <a:p>
            <a:r>
              <a:rPr lang="en-US" sz="700" dirty="0"/>
              <a:t>Comp</a:t>
            </a:r>
            <a:r>
              <a:rPr lang="ro-RO" sz="700" dirty="0" err="1"/>
              <a:t>artiment</a:t>
            </a:r>
            <a:r>
              <a:rPr lang="ro-RO" sz="700" dirty="0"/>
              <a:t> </a:t>
            </a:r>
            <a:r>
              <a:rPr lang="en-US" sz="700" dirty="0" err="1"/>
              <a:t>Gastroenterologie</a:t>
            </a:r>
            <a:endParaRPr lang="en-US" sz="700" dirty="0"/>
          </a:p>
          <a:p>
            <a:endParaRPr lang="en-US" sz="700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DACE6D78-2C91-0EB5-E3BC-4BD246C8B917}"/>
              </a:ext>
            </a:extLst>
          </p:cNvPr>
          <p:cNvSpPr/>
          <p:nvPr/>
        </p:nvSpPr>
        <p:spPr>
          <a:xfrm>
            <a:off x="2342648" y="3430045"/>
            <a:ext cx="920800" cy="27219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Comp</a:t>
            </a:r>
            <a:r>
              <a:rPr lang="ro-RO" sz="700" dirty="0" err="1"/>
              <a:t>artiment</a:t>
            </a:r>
            <a:r>
              <a:rPr lang="ro-RO" sz="700" dirty="0"/>
              <a:t> </a:t>
            </a:r>
          </a:p>
          <a:p>
            <a:r>
              <a:rPr lang="en-US" sz="700" dirty="0" err="1"/>
              <a:t>Boli</a:t>
            </a:r>
            <a:r>
              <a:rPr lang="en-US" sz="700" dirty="0"/>
              <a:t> </a:t>
            </a:r>
            <a:r>
              <a:rPr lang="en-US" sz="700" dirty="0" err="1"/>
              <a:t>cronice</a:t>
            </a:r>
            <a:endParaRPr lang="en-US" sz="700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54E2A21-B510-86C1-924B-B4B20D8D66E0}"/>
              </a:ext>
            </a:extLst>
          </p:cNvPr>
          <p:cNvSpPr/>
          <p:nvPr/>
        </p:nvSpPr>
        <p:spPr>
          <a:xfrm>
            <a:off x="2341650" y="2749670"/>
            <a:ext cx="934496" cy="25238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Comp</a:t>
            </a:r>
            <a:r>
              <a:rPr lang="ro-RO" sz="700" dirty="0" err="1"/>
              <a:t>artiment</a:t>
            </a:r>
            <a:r>
              <a:rPr lang="ro-RO" sz="700" dirty="0"/>
              <a:t> </a:t>
            </a:r>
            <a:r>
              <a:rPr lang="en-US" sz="700" dirty="0" err="1"/>
              <a:t>Cardiologie</a:t>
            </a:r>
            <a:endParaRPr lang="en-US" sz="700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311885C-1235-C645-002C-DB46285357A0}"/>
              </a:ext>
            </a:extLst>
          </p:cNvPr>
          <p:cNvSpPr/>
          <p:nvPr/>
        </p:nvSpPr>
        <p:spPr>
          <a:xfrm>
            <a:off x="2338279" y="6507796"/>
            <a:ext cx="886414" cy="27219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Comp. </a:t>
            </a:r>
            <a:r>
              <a:rPr lang="en-US" sz="700" dirty="0" err="1"/>
              <a:t>Boli</a:t>
            </a:r>
            <a:r>
              <a:rPr lang="en-US" sz="700" dirty="0"/>
              <a:t> </a:t>
            </a:r>
            <a:r>
              <a:rPr lang="en-US" sz="700" dirty="0" err="1"/>
              <a:t>cronice</a:t>
            </a:r>
            <a:endParaRPr lang="en-US" sz="700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DC8337B-2707-4028-7905-0641CE43EA55}"/>
              </a:ext>
            </a:extLst>
          </p:cNvPr>
          <p:cNvSpPr/>
          <p:nvPr/>
        </p:nvSpPr>
        <p:spPr>
          <a:xfrm>
            <a:off x="2327887" y="5864782"/>
            <a:ext cx="601007" cy="32555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Comp. de diagnostic molecular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F04F9AE9-D12A-D9D6-5287-83701EE0E170}"/>
              </a:ext>
            </a:extLst>
          </p:cNvPr>
          <p:cNvSpPr/>
          <p:nvPr/>
        </p:nvSpPr>
        <p:spPr>
          <a:xfrm>
            <a:off x="3334221" y="5608868"/>
            <a:ext cx="1609898" cy="27387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 err="1"/>
              <a:t>Laborator</a:t>
            </a:r>
            <a:r>
              <a:rPr lang="en-US" sz="700" dirty="0"/>
              <a:t> de </a:t>
            </a:r>
            <a:r>
              <a:rPr lang="en-US" sz="700" dirty="0" err="1"/>
              <a:t>Recuperare</a:t>
            </a:r>
            <a:r>
              <a:rPr lang="en-US" sz="700" dirty="0"/>
              <a:t>, </a:t>
            </a:r>
            <a:r>
              <a:rPr lang="en-US" sz="700" dirty="0" err="1"/>
              <a:t>Medicina</a:t>
            </a:r>
            <a:r>
              <a:rPr lang="en-US" sz="700" dirty="0"/>
              <a:t> </a:t>
            </a:r>
            <a:r>
              <a:rPr lang="en-US" sz="700" dirty="0" err="1"/>
              <a:t>fizica</a:t>
            </a:r>
            <a:r>
              <a:rPr lang="en-US" sz="700" dirty="0"/>
              <a:t> </a:t>
            </a:r>
            <a:r>
              <a:rPr lang="en-US" sz="700" dirty="0" err="1"/>
              <a:t>si</a:t>
            </a:r>
            <a:r>
              <a:rPr lang="en-US" sz="700" dirty="0"/>
              <a:t> </a:t>
            </a:r>
            <a:r>
              <a:rPr lang="en-US" sz="700" dirty="0" err="1"/>
              <a:t>Balneologie</a:t>
            </a:r>
            <a:r>
              <a:rPr lang="en-US" sz="700" dirty="0"/>
              <a:t> (</a:t>
            </a:r>
            <a:r>
              <a:rPr lang="en-US" sz="700" dirty="0" err="1"/>
              <a:t>baza</a:t>
            </a:r>
            <a:r>
              <a:rPr lang="en-US" sz="700" dirty="0"/>
              <a:t> de </a:t>
            </a:r>
            <a:r>
              <a:rPr lang="en-US" sz="700" dirty="0" err="1"/>
              <a:t>tratament</a:t>
            </a:r>
            <a:r>
              <a:rPr lang="en-US" sz="700" dirty="0"/>
              <a:t>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71520CE8-D78F-DA03-516A-87053920E646}"/>
              </a:ext>
            </a:extLst>
          </p:cNvPr>
          <p:cNvSpPr/>
          <p:nvPr/>
        </p:nvSpPr>
        <p:spPr>
          <a:xfrm>
            <a:off x="7693621" y="6133795"/>
            <a:ext cx="1990059" cy="168449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</a:t>
            </a:r>
            <a:r>
              <a:rPr lang="en-US" sz="700" dirty="0" err="1"/>
              <a:t>Gastroenterologie</a:t>
            </a:r>
            <a:endParaRPr lang="en-US" sz="700" dirty="0"/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E62E45BC-FE28-C452-E026-E6F657D0D457}"/>
              </a:ext>
            </a:extLst>
          </p:cNvPr>
          <p:cNvSpPr/>
          <p:nvPr/>
        </p:nvSpPr>
        <p:spPr>
          <a:xfrm>
            <a:off x="7705267" y="6370750"/>
            <a:ext cx="1990059" cy="1530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</a:t>
            </a:r>
            <a:r>
              <a:rPr lang="en-US" sz="700" dirty="0" err="1"/>
              <a:t>Pneumologie</a:t>
            </a:r>
            <a:endParaRPr lang="en-US" sz="7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FBFFC6F6-6019-818F-DDBF-007095A57EF3}"/>
              </a:ext>
            </a:extLst>
          </p:cNvPr>
          <p:cNvCxnSpPr>
            <a:cxnSpLocks/>
          </p:cNvCxnSpPr>
          <p:nvPr/>
        </p:nvCxnSpPr>
        <p:spPr>
          <a:xfrm flipV="1">
            <a:off x="8391975" y="1817214"/>
            <a:ext cx="321920" cy="127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EDFE7E98-41D8-4E55-935C-5CE30772CC6B}"/>
              </a:ext>
            </a:extLst>
          </p:cNvPr>
          <p:cNvCxnSpPr>
            <a:cxnSpLocks/>
            <a:stCxn id="25" idx="0"/>
            <a:endCxn id="93" idx="0"/>
          </p:cNvCxnSpPr>
          <p:nvPr/>
        </p:nvCxnSpPr>
        <p:spPr>
          <a:xfrm flipH="1">
            <a:off x="7657011" y="596447"/>
            <a:ext cx="82" cy="149672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501537E9-0E96-BE7E-BF26-8DCF08D0BD15}"/>
              </a:ext>
            </a:extLst>
          </p:cNvPr>
          <p:cNvCxnSpPr>
            <a:cxnSpLocks/>
          </p:cNvCxnSpPr>
          <p:nvPr/>
        </p:nvCxnSpPr>
        <p:spPr>
          <a:xfrm>
            <a:off x="8983475" y="1704811"/>
            <a:ext cx="0" cy="51787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3418F72F-FE58-6A29-8C0A-96E77882DB51}"/>
              </a:ext>
            </a:extLst>
          </p:cNvPr>
          <p:cNvSpPr/>
          <p:nvPr/>
        </p:nvSpPr>
        <p:spPr>
          <a:xfrm>
            <a:off x="6883181" y="596447"/>
            <a:ext cx="1547823" cy="36755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 err="1"/>
              <a:t>Compartiment</a:t>
            </a:r>
            <a:r>
              <a:rPr lang="ro-RO" sz="900" dirty="0"/>
              <a:t> </a:t>
            </a:r>
            <a:r>
              <a:rPr lang="en-US" sz="900" dirty="0"/>
              <a:t>de Management al </a:t>
            </a:r>
            <a:r>
              <a:rPr lang="en-US" sz="900" dirty="0" err="1"/>
              <a:t>Calit</a:t>
            </a:r>
            <a:r>
              <a:rPr lang="ro-RO" sz="900" dirty="0"/>
              <a:t>ăț</a:t>
            </a:r>
            <a:r>
              <a:rPr lang="en-US" sz="900" dirty="0"/>
              <a:t>ii </a:t>
            </a:r>
            <a:r>
              <a:rPr lang="en-US" sz="900" dirty="0" err="1"/>
              <a:t>Serviciilor</a:t>
            </a:r>
            <a:r>
              <a:rPr lang="en-US" sz="900" dirty="0"/>
              <a:t> de S</a:t>
            </a:r>
            <a:r>
              <a:rPr lang="ro-RO" sz="900" dirty="0"/>
              <a:t>ă</a:t>
            </a:r>
            <a:r>
              <a:rPr lang="en-US" sz="900" dirty="0"/>
              <a:t>n</a:t>
            </a:r>
            <a:r>
              <a:rPr lang="ro-RO" sz="900" dirty="0"/>
              <a:t>ă</a:t>
            </a:r>
            <a:r>
              <a:rPr lang="en-US" sz="900" dirty="0" err="1"/>
              <a:t>tate</a:t>
            </a:r>
            <a:endParaRPr lang="en-US" sz="900" dirty="0"/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1136AE08-87DD-7494-FCA1-A430C80C7368}"/>
              </a:ext>
            </a:extLst>
          </p:cNvPr>
          <p:cNvSpPr/>
          <p:nvPr/>
        </p:nvSpPr>
        <p:spPr>
          <a:xfrm>
            <a:off x="6887779" y="1131661"/>
            <a:ext cx="1547823" cy="39583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 err="1"/>
              <a:t>Compartiment</a:t>
            </a:r>
            <a:r>
              <a:rPr lang="en-US" sz="900" dirty="0"/>
              <a:t> de </a:t>
            </a:r>
            <a:r>
              <a:rPr lang="en-US" sz="900" dirty="0" err="1"/>
              <a:t>Prevenire</a:t>
            </a:r>
            <a:r>
              <a:rPr lang="en-US" sz="900" dirty="0"/>
              <a:t> a </a:t>
            </a:r>
            <a:r>
              <a:rPr lang="en-US" sz="900" dirty="0" err="1"/>
              <a:t>Infec</a:t>
            </a:r>
            <a:r>
              <a:rPr lang="ro-RO" sz="900" dirty="0"/>
              <a:t>ț</a:t>
            </a:r>
            <a:r>
              <a:rPr lang="en-US" sz="900" dirty="0" err="1"/>
              <a:t>iilor</a:t>
            </a:r>
            <a:r>
              <a:rPr lang="en-US" sz="900" dirty="0"/>
              <a:t> </a:t>
            </a:r>
            <a:r>
              <a:rPr lang="en-US" sz="900" dirty="0" err="1"/>
              <a:t>Asociate</a:t>
            </a:r>
            <a:r>
              <a:rPr lang="en-US" sz="900" dirty="0"/>
              <a:t> </a:t>
            </a:r>
            <a:r>
              <a:rPr lang="en-US" sz="900" dirty="0" err="1"/>
              <a:t>Asisten</a:t>
            </a:r>
            <a:r>
              <a:rPr lang="ro-RO" sz="900" dirty="0"/>
              <a:t>ț</a:t>
            </a:r>
            <a:r>
              <a:rPr lang="en-US" sz="900" dirty="0" err="1"/>
              <a:t>ei</a:t>
            </a:r>
            <a:r>
              <a:rPr lang="en-US" sz="900" dirty="0"/>
              <a:t> </a:t>
            </a:r>
            <a:r>
              <a:rPr lang="en-US" sz="900" dirty="0" err="1"/>
              <a:t>Medicale</a:t>
            </a:r>
            <a:endParaRPr lang="en-US" sz="900" dirty="0"/>
          </a:p>
        </p:txBody>
      </p: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DBCAB37D-FC92-07EF-6D1A-49EFD9DD4965}"/>
              </a:ext>
            </a:extLst>
          </p:cNvPr>
          <p:cNvSpPr/>
          <p:nvPr/>
        </p:nvSpPr>
        <p:spPr>
          <a:xfrm>
            <a:off x="206343" y="586834"/>
            <a:ext cx="1547823" cy="38868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 err="1"/>
              <a:t>Serviciul</a:t>
            </a:r>
            <a:r>
              <a:rPr lang="en-US" sz="900" dirty="0"/>
              <a:t> </a:t>
            </a:r>
            <a:r>
              <a:rPr lang="en-US" sz="900" dirty="0" err="1"/>
              <a:t>Resurse</a:t>
            </a:r>
            <a:r>
              <a:rPr lang="en-US" sz="900" dirty="0"/>
              <a:t> </a:t>
            </a:r>
            <a:r>
              <a:rPr lang="en-US" sz="900" dirty="0" err="1"/>
              <a:t>Umane</a:t>
            </a:r>
            <a:r>
              <a:rPr lang="en-US" sz="900" dirty="0"/>
              <a:t>, </a:t>
            </a:r>
            <a:r>
              <a:rPr lang="en-US" sz="900" dirty="0" err="1"/>
              <a:t>Normare</a:t>
            </a:r>
            <a:r>
              <a:rPr lang="en-US" sz="900" dirty="0"/>
              <a:t>, </a:t>
            </a:r>
            <a:r>
              <a:rPr lang="en-US" sz="900" dirty="0" err="1"/>
              <a:t>Organizare</a:t>
            </a:r>
            <a:r>
              <a:rPr lang="en-US" sz="900" dirty="0"/>
              <a:t>, </a:t>
            </a:r>
            <a:r>
              <a:rPr lang="en-US" sz="900" dirty="0" err="1"/>
              <a:t>Salarizare</a:t>
            </a:r>
            <a:endParaRPr lang="en-US" sz="900" dirty="0"/>
          </a:p>
        </p:txBody>
      </p:sp>
      <p:sp>
        <p:nvSpPr>
          <p:cNvPr id="49" name="Rectangle 48">
            <a:extLst>
              <a:ext uri="{FF2B5EF4-FFF2-40B4-BE49-F238E27FC236}">
                <a16:creationId xmlns="" xmlns:a16="http://schemas.microsoft.com/office/drawing/2014/main" id="{BA852CBC-4E4F-F04B-5598-F2504B7FF424}"/>
              </a:ext>
            </a:extLst>
          </p:cNvPr>
          <p:cNvSpPr/>
          <p:nvPr/>
        </p:nvSpPr>
        <p:spPr>
          <a:xfrm>
            <a:off x="8705183" y="1692807"/>
            <a:ext cx="1106067" cy="25557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 err="1"/>
              <a:t>Compartiment</a:t>
            </a:r>
            <a:r>
              <a:rPr lang="en-US" sz="900" dirty="0"/>
              <a:t> </a:t>
            </a:r>
            <a:r>
              <a:rPr lang="en-US" sz="900" dirty="0" err="1"/>
              <a:t>Tehnic</a:t>
            </a:r>
            <a:endParaRPr lang="en-US" sz="900" dirty="0"/>
          </a:p>
        </p:txBody>
      </p:sp>
      <p:sp>
        <p:nvSpPr>
          <p:cNvPr id="52" name="Rectangle 51">
            <a:extLst>
              <a:ext uri="{FF2B5EF4-FFF2-40B4-BE49-F238E27FC236}">
                <a16:creationId xmlns="" xmlns:a16="http://schemas.microsoft.com/office/drawing/2014/main" id="{F96DED74-AC45-3762-D93E-3878CB07E011}"/>
              </a:ext>
            </a:extLst>
          </p:cNvPr>
          <p:cNvSpPr/>
          <p:nvPr/>
        </p:nvSpPr>
        <p:spPr>
          <a:xfrm>
            <a:off x="6887779" y="1692807"/>
            <a:ext cx="1547823" cy="2743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 err="1"/>
              <a:t>Serviciul</a:t>
            </a:r>
            <a:r>
              <a:rPr lang="en-US" sz="900" dirty="0"/>
              <a:t> </a:t>
            </a:r>
            <a:r>
              <a:rPr lang="en-US" sz="900" dirty="0" err="1"/>
              <a:t>Administrativ</a:t>
            </a:r>
            <a:endParaRPr lang="en-US" sz="900" dirty="0"/>
          </a:p>
        </p:txBody>
      </p:sp>
      <p:sp>
        <p:nvSpPr>
          <p:cNvPr id="81" name="Rectangle 80">
            <a:extLst>
              <a:ext uri="{FF2B5EF4-FFF2-40B4-BE49-F238E27FC236}">
                <a16:creationId xmlns="" xmlns:a16="http://schemas.microsoft.com/office/drawing/2014/main" id="{2807D8A1-056E-14AF-0884-C0AEE6ED0558}"/>
              </a:ext>
            </a:extLst>
          </p:cNvPr>
          <p:cNvSpPr/>
          <p:nvPr/>
        </p:nvSpPr>
        <p:spPr>
          <a:xfrm>
            <a:off x="8714846" y="2069608"/>
            <a:ext cx="1105588" cy="15308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 err="1"/>
              <a:t>Compartiment</a:t>
            </a:r>
            <a:r>
              <a:rPr lang="en-US" sz="900" dirty="0"/>
              <a:t> Paz</a:t>
            </a:r>
            <a:r>
              <a:rPr lang="ro-RO" sz="900" dirty="0"/>
              <a:t>ă</a:t>
            </a:r>
            <a:endParaRPr lang="en-US" sz="900" dirty="0"/>
          </a:p>
        </p:txBody>
      </p:sp>
      <p:sp>
        <p:nvSpPr>
          <p:cNvPr id="93" name="Rectangle 92">
            <a:extLst>
              <a:ext uri="{FF2B5EF4-FFF2-40B4-BE49-F238E27FC236}">
                <a16:creationId xmlns="" xmlns:a16="http://schemas.microsoft.com/office/drawing/2014/main" id="{EEBF5FF0-CFCA-438E-6304-B20A7A25AAA6}"/>
              </a:ext>
            </a:extLst>
          </p:cNvPr>
          <p:cNvSpPr/>
          <p:nvPr/>
        </p:nvSpPr>
        <p:spPr>
          <a:xfrm>
            <a:off x="6883099" y="2093175"/>
            <a:ext cx="1547823" cy="19924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 err="1"/>
              <a:t>Compartiment</a:t>
            </a:r>
            <a:r>
              <a:rPr lang="en-US" sz="900" dirty="0"/>
              <a:t> Audit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="" xmlns:a16="http://schemas.microsoft.com/office/drawing/2014/main" id="{B56EE288-EDCF-F94D-FC2C-B8493E118964}"/>
              </a:ext>
            </a:extLst>
          </p:cNvPr>
          <p:cNvSpPr/>
          <p:nvPr/>
        </p:nvSpPr>
        <p:spPr>
          <a:xfrm>
            <a:off x="5322125" y="4312842"/>
            <a:ext cx="1547823" cy="25513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 err="1"/>
              <a:t>Compartiment</a:t>
            </a:r>
            <a:r>
              <a:rPr lang="en-US" sz="900" dirty="0"/>
              <a:t>  </a:t>
            </a:r>
            <a:r>
              <a:rPr lang="en-US" sz="900" dirty="0" err="1"/>
              <a:t>Juridic</a:t>
            </a:r>
            <a:endParaRPr lang="en-US" sz="900" dirty="0"/>
          </a:p>
        </p:txBody>
      </p:sp>
      <p:sp>
        <p:nvSpPr>
          <p:cNvPr id="103" name="Rectangle 102">
            <a:extLst>
              <a:ext uri="{FF2B5EF4-FFF2-40B4-BE49-F238E27FC236}">
                <a16:creationId xmlns="" xmlns:a16="http://schemas.microsoft.com/office/drawing/2014/main" id="{20E17235-FFD6-D39D-8ED0-49B9704E88A4}"/>
              </a:ext>
            </a:extLst>
          </p:cNvPr>
          <p:cNvSpPr/>
          <p:nvPr/>
        </p:nvSpPr>
        <p:spPr>
          <a:xfrm>
            <a:off x="216556" y="1086386"/>
            <a:ext cx="1547823" cy="25513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 err="1"/>
              <a:t>Compartiment</a:t>
            </a:r>
            <a:r>
              <a:rPr lang="en-US" sz="900" dirty="0"/>
              <a:t> </a:t>
            </a:r>
            <a:r>
              <a:rPr lang="en-US" sz="900" dirty="0" err="1"/>
              <a:t>Culte</a:t>
            </a:r>
            <a:endParaRPr lang="en-US" sz="900" dirty="0"/>
          </a:p>
        </p:txBody>
      </p:sp>
      <p:sp>
        <p:nvSpPr>
          <p:cNvPr id="106" name="Rectangle 105">
            <a:extLst>
              <a:ext uri="{FF2B5EF4-FFF2-40B4-BE49-F238E27FC236}">
                <a16:creationId xmlns="" xmlns:a16="http://schemas.microsoft.com/office/drawing/2014/main" id="{308423CE-7795-0633-D898-9672414EBBD1}"/>
              </a:ext>
            </a:extLst>
          </p:cNvPr>
          <p:cNvSpPr/>
          <p:nvPr/>
        </p:nvSpPr>
        <p:spPr>
          <a:xfrm>
            <a:off x="241222" y="2471053"/>
            <a:ext cx="1559938" cy="219847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Director Medical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="" xmlns:a16="http://schemas.microsoft.com/office/drawing/2014/main" id="{F70BECDB-E045-1FB9-731E-9FC04DE69990}"/>
              </a:ext>
            </a:extLst>
          </p:cNvPr>
          <p:cNvSpPr/>
          <p:nvPr/>
        </p:nvSpPr>
        <p:spPr>
          <a:xfrm>
            <a:off x="204441" y="1441700"/>
            <a:ext cx="1559938" cy="25990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 err="1"/>
              <a:t>Compartiment</a:t>
            </a:r>
            <a:r>
              <a:rPr lang="en-US" sz="900" dirty="0"/>
              <a:t> </a:t>
            </a:r>
            <a:r>
              <a:rPr lang="en-US" sz="900" dirty="0" err="1"/>
              <a:t>Informatic</a:t>
            </a:r>
            <a:endParaRPr lang="en-US" sz="900" dirty="0"/>
          </a:p>
        </p:txBody>
      </p:sp>
      <p:cxnSp>
        <p:nvCxnSpPr>
          <p:cNvPr id="115" name="Straight Connector 114">
            <a:extLst>
              <a:ext uri="{FF2B5EF4-FFF2-40B4-BE49-F238E27FC236}">
                <a16:creationId xmlns="" xmlns:a16="http://schemas.microsoft.com/office/drawing/2014/main" id="{1BA37262-FD0F-E99C-5681-8B076B96F871}"/>
              </a:ext>
            </a:extLst>
          </p:cNvPr>
          <p:cNvCxnSpPr>
            <a:cxnSpLocks/>
          </p:cNvCxnSpPr>
          <p:nvPr/>
        </p:nvCxnSpPr>
        <p:spPr>
          <a:xfrm flipH="1">
            <a:off x="2140138" y="735969"/>
            <a:ext cx="19416" cy="184167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="" xmlns:a16="http://schemas.microsoft.com/office/drawing/2014/main" id="{8B99F5AD-DFEA-FC6E-0DA3-92EFE9C00BE3}"/>
              </a:ext>
            </a:extLst>
          </p:cNvPr>
          <p:cNvCxnSpPr>
            <a:cxnSpLocks/>
          </p:cNvCxnSpPr>
          <p:nvPr/>
        </p:nvCxnSpPr>
        <p:spPr>
          <a:xfrm flipH="1">
            <a:off x="1743815" y="746517"/>
            <a:ext cx="445215" cy="1651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="" xmlns:a16="http://schemas.microsoft.com/office/drawing/2014/main" id="{FB0CCEB5-56B3-12BF-0149-A161352BE95E}"/>
              </a:ext>
            </a:extLst>
          </p:cNvPr>
          <p:cNvCxnSpPr>
            <a:cxnSpLocks/>
          </p:cNvCxnSpPr>
          <p:nvPr/>
        </p:nvCxnSpPr>
        <p:spPr>
          <a:xfrm>
            <a:off x="7206859" y="4691116"/>
            <a:ext cx="17973" cy="983893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25" name="Rectangle 124">
            <a:extLst>
              <a:ext uri="{FF2B5EF4-FFF2-40B4-BE49-F238E27FC236}">
                <a16:creationId xmlns="" xmlns:a16="http://schemas.microsoft.com/office/drawing/2014/main" id="{35B86B39-FDC0-BE51-7DA6-D5D07C5E4F91}"/>
              </a:ext>
            </a:extLst>
          </p:cNvPr>
          <p:cNvSpPr/>
          <p:nvPr/>
        </p:nvSpPr>
        <p:spPr>
          <a:xfrm>
            <a:off x="5937850" y="2849490"/>
            <a:ext cx="1331954" cy="25255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 err="1"/>
              <a:t>Serviciul</a:t>
            </a:r>
            <a:r>
              <a:rPr lang="en-US" sz="900" dirty="0"/>
              <a:t> </a:t>
            </a:r>
            <a:endParaRPr lang="ro-RO" sz="900" dirty="0"/>
          </a:p>
          <a:p>
            <a:pPr algn="ctr"/>
            <a:r>
              <a:rPr lang="en-US" sz="900" dirty="0" err="1"/>
              <a:t>Financiar</a:t>
            </a:r>
            <a:r>
              <a:rPr lang="ro-RO" sz="900" dirty="0"/>
              <a:t>-</a:t>
            </a:r>
            <a:r>
              <a:rPr lang="en-US" sz="900" dirty="0"/>
              <a:t> </a:t>
            </a:r>
            <a:r>
              <a:rPr lang="en-US" sz="900" dirty="0" err="1"/>
              <a:t>Contabil</a:t>
            </a:r>
            <a:endParaRPr lang="en-US" sz="900" dirty="0"/>
          </a:p>
        </p:txBody>
      </p:sp>
      <p:sp>
        <p:nvSpPr>
          <p:cNvPr id="128" name="Rectangle 127">
            <a:extLst>
              <a:ext uri="{FF2B5EF4-FFF2-40B4-BE49-F238E27FC236}">
                <a16:creationId xmlns="" xmlns:a16="http://schemas.microsoft.com/office/drawing/2014/main" id="{7CC821B0-DEA9-A3B3-C9AA-A327F1C0E8EE}"/>
              </a:ext>
            </a:extLst>
          </p:cNvPr>
          <p:cNvSpPr/>
          <p:nvPr/>
        </p:nvSpPr>
        <p:spPr>
          <a:xfrm>
            <a:off x="5318011" y="4734588"/>
            <a:ext cx="2043940" cy="20410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 err="1"/>
              <a:t>Registratura</a:t>
            </a:r>
            <a:endParaRPr lang="en-US" sz="900" dirty="0"/>
          </a:p>
        </p:txBody>
      </p:sp>
      <p:sp>
        <p:nvSpPr>
          <p:cNvPr id="130" name="Rectangle 129">
            <a:extLst>
              <a:ext uri="{FF2B5EF4-FFF2-40B4-BE49-F238E27FC236}">
                <a16:creationId xmlns="" xmlns:a16="http://schemas.microsoft.com/office/drawing/2014/main" id="{E1874538-6867-3231-FED2-812220982705}"/>
              </a:ext>
            </a:extLst>
          </p:cNvPr>
          <p:cNvSpPr/>
          <p:nvPr/>
        </p:nvSpPr>
        <p:spPr>
          <a:xfrm>
            <a:off x="5318011" y="5003511"/>
            <a:ext cx="2050022" cy="20410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/>
              <a:t>Bloc </a:t>
            </a:r>
            <a:r>
              <a:rPr lang="ro-RO" sz="900" dirty="0"/>
              <a:t>Alimentar</a:t>
            </a:r>
            <a:endParaRPr lang="en-US" sz="900" dirty="0"/>
          </a:p>
        </p:txBody>
      </p:sp>
      <p:sp>
        <p:nvSpPr>
          <p:cNvPr id="131" name="Rectangle 130">
            <a:extLst>
              <a:ext uri="{FF2B5EF4-FFF2-40B4-BE49-F238E27FC236}">
                <a16:creationId xmlns="" xmlns:a16="http://schemas.microsoft.com/office/drawing/2014/main" id="{7420517A-BE0E-E6E5-EBC1-F8A911E42D50}"/>
              </a:ext>
            </a:extLst>
          </p:cNvPr>
          <p:cNvSpPr/>
          <p:nvPr/>
        </p:nvSpPr>
        <p:spPr>
          <a:xfrm>
            <a:off x="5318011" y="5256199"/>
            <a:ext cx="2052049" cy="20410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/>
              <a:t>Sp</a:t>
            </a:r>
            <a:r>
              <a:rPr lang="ro-RO" sz="900" dirty="0"/>
              <a:t>ă</a:t>
            </a:r>
            <a:r>
              <a:rPr lang="en-US" sz="900" dirty="0"/>
              <a:t>l</a:t>
            </a:r>
            <a:r>
              <a:rPr lang="ro-RO" sz="900" dirty="0"/>
              <a:t>ă</a:t>
            </a:r>
            <a:r>
              <a:rPr lang="en-US" sz="900" dirty="0" err="1"/>
              <a:t>torie</a:t>
            </a:r>
            <a:endParaRPr lang="en-US" sz="900" dirty="0"/>
          </a:p>
        </p:txBody>
      </p:sp>
      <p:sp>
        <p:nvSpPr>
          <p:cNvPr id="134" name="Rectangle 133">
            <a:extLst>
              <a:ext uri="{FF2B5EF4-FFF2-40B4-BE49-F238E27FC236}">
                <a16:creationId xmlns="" xmlns:a16="http://schemas.microsoft.com/office/drawing/2014/main" id="{DC179DCA-7343-8CBF-3653-F3137ECD9963}"/>
              </a:ext>
            </a:extLst>
          </p:cNvPr>
          <p:cNvSpPr/>
          <p:nvPr/>
        </p:nvSpPr>
        <p:spPr>
          <a:xfrm>
            <a:off x="5324388" y="5522763"/>
            <a:ext cx="2055809" cy="20410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 err="1"/>
              <a:t>Croitorie</a:t>
            </a:r>
            <a:endParaRPr lang="en-US" sz="900" dirty="0"/>
          </a:p>
        </p:txBody>
      </p:sp>
      <p:sp>
        <p:nvSpPr>
          <p:cNvPr id="135" name="Rectangle 134">
            <a:extLst>
              <a:ext uri="{FF2B5EF4-FFF2-40B4-BE49-F238E27FC236}">
                <a16:creationId xmlns="" xmlns:a16="http://schemas.microsoft.com/office/drawing/2014/main" id="{F86EE162-3E5E-B474-142E-823081587121}"/>
              </a:ext>
            </a:extLst>
          </p:cNvPr>
          <p:cNvSpPr/>
          <p:nvPr/>
        </p:nvSpPr>
        <p:spPr>
          <a:xfrm>
            <a:off x="5322125" y="3799200"/>
            <a:ext cx="1561055" cy="38686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 err="1"/>
              <a:t>Serviciul</a:t>
            </a:r>
            <a:r>
              <a:rPr lang="en-US" sz="900" dirty="0"/>
              <a:t> </a:t>
            </a:r>
            <a:r>
              <a:rPr lang="en-US" sz="900" dirty="0" err="1"/>
              <a:t>Achizi</a:t>
            </a:r>
            <a:r>
              <a:rPr lang="ro-RO" sz="900" dirty="0"/>
              <a:t>ț</a:t>
            </a:r>
            <a:r>
              <a:rPr lang="en-US" sz="900" dirty="0"/>
              <a:t>ii </a:t>
            </a:r>
            <a:r>
              <a:rPr lang="en-US" sz="900" dirty="0" err="1"/>
              <a:t>Publice</a:t>
            </a:r>
            <a:r>
              <a:rPr lang="en-US" sz="900" dirty="0"/>
              <a:t>, </a:t>
            </a:r>
            <a:r>
              <a:rPr lang="en-US" sz="900" dirty="0" err="1"/>
              <a:t>Contractare</a:t>
            </a:r>
            <a:r>
              <a:rPr lang="en-US" sz="900" dirty="0"/>
              <a:t> </a:t>
            </a:r>
            <a:r>
              <a:rPr lang="en-US" sz="900" dirty="0" err="1"/>
              <a:t>si</a:t>
            </a:r>
            <a:r>
              <a:rPr lang="en-US" sz="900" dirty="0"/>
              <a:t> </a:t>
            </a:r>
            <a:r>
              <a:rPr lang="en-US" sz="900" dirty="0" err="1"/>
              <a:t>Aprovizionare</a:t>
            </a:r>
            <a:endParaRPr lang="en-US" sz="900" dirty="0"/>
          </a:p>
        </p:txBody>
      </p:sp>
      <p:sp>
        <p:nvSpPr>
          <p:cNvPr id="160" name="Rectangle 159">
            <a:extLst>
              <a:ext uri="{FF2B5EF4-FFF2-40B4-BE49-F238E27FC236}">
                <a16:creationId xmlns="" xmlns:a16="http://schemas.microsoft.com/office/drawing/2014/main" id="{8D7E86A1-9F22-2B34-A00B-2EA12557FB11}"/>
              </a:ext>
            </a:extLst>
          </p:cNvPr>
          <p:cNvSpPr/>
          <p:nvPr/>
        </p:nvSpPr>
        <p:spPr>
          <a:xfrm>
            <a:off x="3373834" y="2880109"/>
            <a:ext cx="1592980" cy="21674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 err="1"/>
              <a:t>Unitate</a:t>
            </a:r>
            <a:r>
              <a:rPr lang="en-US" sz="900" dirty="0"/>
              <a:t> </a:t>
            </a:r>
            <a:r>
              <a:rPr lang="en-US" sz="900" dirty="0" err="1"/>
              <a:t>Transfuzii</a:t>
            </a:r>
            <a:r>
              <a:rPr lang="en-US" sz="900" dirty="0"/>
              <a:t> Sanguine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="" xmlns:a16="http://schemas.microsoft.com/office/drawing/2014/main" id="{483B3CC9-DFD4-C5BE-805C-28383A07E7B7}"/>
              </a:ext>
            </a:extLst>
          </p:cNvPr>
          <p:cNvSpPr/>
          <p:nvPr/>
        </p:nvSpPr>
        <p:spPr>
          <a:xfrm>
            <a:off x="5937850" y="3159229"/>
            <a:ext cx="1321739" cy="26359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/>
              <a:t>Comp</a:t>
            </a:r>
            <a:r>
              <a:rPr lang="ro-RO" sz="900" dirty="0" err="1"/>
              <a:t>artiment</a:t>
            </a:r>
            <a:r>
              <a:rPr lang="ro-RO" sz="900" dirty="0"/>
              <a:t> </a:t>
            </a:r>
            <a:r>
              <a:rPr lang="en-US" sz="900" dirty="0"/>
              <a:t> Statistic</a:t>
            </a:r>
            <a:r>
              <a:rPr lang="ro-RO" sz="900" dirty="0"/>
              <a:t>ă</a:t>
            </a:r>
            <a:r>
              <a:rPr lang="en-US" sz="900" dirty="0"/>
              <a:t> Medical</a:t>
            </a:r>
            <a:r>
              <a:rPr lang="ro-RO" sz="900" dirty="0"/>
              <a:t>ă</a:t>
            </a:r>
            <a:endParaRPr lang="en-US" sz="900" dirty="0"/>
          </a:p>
        </p:txBody>
      </p:sp>
      <p:sp>
        <p:nvSpPr>
          <p:cNvPr id="162" name="Rectangle 161">
            <a:extLst>
              <a:ext uri="{FF2B5EF4-FFF2-40B4-BE49-F238E27FC236}">
                <a16:creationId xmlns="" xmlns:a16="http://schemas.microsoft.com/office/drawing/2014/main" id="{75CA01E3-F439-9F61-E745-57B674602DC0}"/>
              </a:ext>
            </a:extLst>
          </p:cNvPr>
          <p:cNvSpPr/>
          <p:nvPr/>
        </p:nvSpPr>
        <p:spPr>
          <a:xfrm>
            <a:off x="3373834" y="3492435"/>
            <a:ext cx="1592980" cy="21674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 err="1"/>
              <a:t>Psihologi</a:t>
            </a:r>
            <a:endParaRPr lang="en-US" sz="900" dirty="0"/>
          </a:p>
        </p:txBody>
      </p:sp>
      <p:sp>
        <p:nvSpPr>
          <p:cNvPr id="48" name="Rectangle 47">
            <a:extLst>
              <a:ext uri="{FF2B5EF4-FFF2-40B4-BE49-F238E27FC236}">
                <a16:creationId xmlns="" xmlns:a16="http://schemas.microsoft.com/office/drawing/2014/main" id="{FC4B958D-3967-2164-83BE-CAD521B30199}"/>
              </a:ext>
            </a:extLst>
          </p:cNvPr>
          <p:cNvSpPr/>
          <p:nvPr/>
        </p:nvSpPr>
        <p:spPr>
          <a:xfrm>
            <a:off x="232595" y="1923967"/>
            <a:ext cx="1547823" cy="40476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pPr algn="ctr"/>
            <a:r>
              <a:rPr lang="en-US" sz="900" dirty="0" err="1"/>
              <a:t>Serviciul</a:t>
            </a:r>
            <a:r>
              <a:rPr lang="en-US" sz="900" dirty="0"/>
              <a:t> Intern de </a:t>
            </a:r>
            <a:r>
              <a:rPr lang="en-US" sz="900" dirty="0" err="1"/>
              <a:t>Prevenire</a:t>
            </a:r>
            <a:r>
              <a:rPr lang="en-US" sz="900" dirty="0"/>
              <a:t> </a:t>
            </a:r>
            <a:r>
              <a:rPr lang="en-US" sz="900" dirty="0" err="1"/>
              <a:t>si</a:t>
            </a:r>
            <a:r>
              <a:rPr lang="en-US" sz="900" dirty="0"/>
              <a:t> </a:t>
            </a:r>
            <a:r>
              <a:rPr lang="en-US" sz="900" dirty="0" err="1"/>
              <a:t>Protectie</a:t>
            </a:r>
            <a:r>
              <a:rPr lang="en-US" sz="900" dirty="0"/>
              <a:t>, PSI, </a:t>
            </a:r>
            <a:r>
              <a:rPr lang="en-US" sz="900" dirty="0" err="1"/>
              <a:t>Situatii</a:t>
            </a:r>
            <a:r>
              <a:rPr lang="en-US" sz="900" dirty="0"/>
              <a:t> de </a:t>
            </a:r>
            <a:r>
              <a:rPr lang="en-US" sz="900" dirty="0" err="1"/>
              <a:t>Urgenta</a:t>
            </a:r>
            <a:endParaRPr lang="en-US" sz="900" dirty="0"/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="" xmlns:a16="http://schemas.microsoft.com/office/drawing/2014/main" id="{E3F21DC1-18CA-F1A0-7B2D-583C3302F36A}"/>
              </a:ext>
            </a:extLst>
          </p:cNvPr>
          <p:cNvCxnSpPr>
            <a:cxnSpLocks/>
            <a:endCxn id="106" idx="3"/>
          </p:cNvCxnSpPr>
          <p:nvPr/>
        </p:nvCxnSpPr>
        <p:spPr>
          <a:xfrm flipH="1">
            <a:off x="1801161" y="2577643"/>
            <a:ext cx="367467" cy="3334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="" xmlns:a16="http://schemas.microsoft.com/office/drawing/2014/main" id="{F65F2B11-5AE3-419F-B9A8-F825B68BD60A}"/>
              </a:ext>
            </a:extLst>
          </p:cNvPr>
          <p:cNvSpPr/>
          <p:nvPr/>
        </p:nvSpPr>
        <p:spPr>
          <a:xfrm>
            <a:off x="7720782" y="6582738"/>
            <a:ext cx="1990059" cy="22369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398" tIns="34199" rIns="68398" bIns="34199" rtlCol="0" anchor="ctr"/>
          <a:lstStyle/>
          <a:p>
            <a:r>
              <a:rPr lang="en-US" sz="700" dirty="0"/>
              <a:t>Cabinet </a:t>
            </a:r>
            <a:r>
              <a:rPr lang="en-US" sz="700" dirty="0" err="1"/>
              <a:t>Recuperare</a:t>
            </a:r>
            <a:r>
              <a:rPr lang="en-US" sz="700" dirty="0"/>
              <a:t> </a:t>
            </a:r>
            <a:r>
              <a:rPr lang="en-US" sz="700" dirty="0" err="1"/>
              <a:t>Medicina</a:t>
            </a:r>
            <a:r>
              <a:rPr lang="en-US" sz="700" dirty="0"/>
              <a:t> </a:t>
            </a:r>
            <a:r>
              <a:rPr lang="en-US" sz="700" dirty="0" err="1"/>
              <a:t>fizica</a:t>
            </a:r>
            <a:r>
              <a:rPr lang="en-US" sz="700" dirty="0"/>
              <a:t> </a:t>
            </a:r>
            <a:r>
              <a:rPr lang="en-US" sz="700" dirty="0" err="1"/>
              <a:t>si</a:t>
            </a:r>
            <a:r>
              <a:rPr lang="en-US" sz="700" dirty="0"/>
              <a:t> </a:t>
            </a:r>
            <a:r>
              <a:rPr lang="en-US" sz="700" dirty="0" err="1"/>
              <a:t>Balneologie</a:t>
            </a:r>
            <a:endParaRPr lang="en-US" sz="700" dirty="0"/>
          </a:p>
        </p:txBody>
      </p:sp>
      <p:cxnSp>
        <p:nvCxnSpPr>
          <p:cNvPr id="133" name="Straight Arrow Connector 132">
            <a:extLst>
              <a:ext uri="{FF2B5EF4-FFF2-40B4-BE49-F238E27FC236}">
                <a16:creationId xmlns="" xmlns:a16="http://schemas.microsoft.com/office/drawing/2014/main" id="{1C74E206-AF89-40F5-A342-AE26FCEC82E4}"/>
              </a:ext>
            </a:extLst>
          </p:cNvPr>
          <p:cNvCxnSpPr>
            <a:cxnSpLocks/>
            <a:endCxn id="48" idx="3"/>
          </p:cNvCxnSpPr>
          <p:nvPr/>
        </p:nvCxnSpPr>
        <p:spPr>
          <a:xfrm flipH="1">
            <a:off x="1780418" y="2126348"/>
            <a:ext cx="388209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="" xmlns:a16="http://schemas.microsoft.com/office/drawing/2014/main" id="{C9AFE4D2-DEF6-4805-B2BD-F6699F4FBE03}"/>
              </a:ext>
            </a:extLst>
          </p:cNvPr>
          <p:cNvSpPr txBox="1"/>
          <p:nvPr/>
        </p:nvSpPr>
        <p:spPr>
          <a:xfrm>
            <a:off x="8374900" y="0"/>
            <a:ext cx="138231" cy="346083"/>
          </a:xfrm>
          <a:prstGeom prst="rect">
            <a:avLst/>
          </a:prstGeom>
          <a:noFill/>
        </p:spPr>
        <p:txBody>
          <a:bodyPr wrap="none" lIns="68415" tIns="34208" rIns="68415" bIns="34208" rtlCol="0">
            <a:spAutoFit/>
          </a:bodyPr>
          <a:lstStyle/>
          <a:p>
            <a:pPr algn="ctr"/>
            <a:endParaRPr lang="ro-RO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o-RO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3E79D64-19B9-7D88-865F-A6927A9A7BA3}"/>
              </a:ext>
            </a:extLst>
          </p:cNvPr>
          <p:cNvSpPr txBox="1"/>
          <p:nvPr/>
        </p:nvSpPr>
        <p:spPr>
          <a:xfrm>
            <a:off x="8927824" y="209006"/>
            <a:ext cx="746028" cy="222972"/>
          </a:xfrm>
          <a:prstGeom prst="rect">
            <a:avLst/>
          </a:prstGeom>
          <a:noFill/>
        </p:spPr>
        <p:txBody>
          <a:bodyPr wrap="square" lIns="68415" tIns="34208" rIns="68415" bIns="34208" rtlCol="0">
            <a:spAutoFit/>
          </a:bodyPr>
          <a:lstStyle/>
          <a:p>
            <a:r>
              <a:rPr lang="en-US" sz="1000" dirty="0" err="1"/>
              <a:t>Anexa</a:t>
            </a:r>
            <a:r>
              <a:rPr lang="en-US" sz="1000" dirty="0"/>
              <a:t> 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3939</TotalTime>
  <Words>413</Words>
  <Application>Microsoft Office PowerPoint</Application>
  <PresentationFormat>Hârtie A4 (210x297 mm)</PresentationFormat>
  <Paragraphs>95</Paragraphs>
  <Slides>1</Slides>
  <Notes>0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1</vt:i4>
      </vt:variant>
    </vt:vector>
  </HeadingPairs>
  <TitlesOfParts>
    <vt:vector size="2" baseType="lpstr">
      <vt:lpstr>Office Theme</vt:lpstr>
      <vt:lpstr>Diapozitivul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Sorin</dc:creator>
  <cp:lastModifiedBy>Lenuta</cp:lastModifiedBy>
  <cp:revision>138</cp:revision>
  <cp:lastPrinted>2026-02-25T10:32:54Z</cp:lastPrinted>
  <dcterms:created xsi:type="dcterms:W3CDTF">2021-07-14T05:45:03Z</dcterms:created>
  <dcterms:modified xsi:type="dcterms:W3CDTF">2026-03-10T12:08:36Z</dcterms:modified>
</cp:coreProperties>
</file>